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63"/>
  </p:notesMasterIdLst>
  <p:sldIdLst>
    <p:sldId id="256" r:id="rId2"/>
    <p:sldId id="322" r:id="rId3"/>
    <p:sldId id="259" r:id="rId4"/>
    <p:sldId id="257" r:id="rId5"/>
    <p:sldId id="258" r:id="rId6"/>
    <p:sldId id="260" r:id="rId7"/>
    <p:sldId id="279" r:id="rId8"/>
    <p:sldId id="280" r:id="rId9"/>
    <p:sldId id="320" r:id="rId10"/>
    <p:sldId id="278" r:id="rId11"/>
    <p:sldId id="262" r:id="rId12"/>
    <p:sldId id="281" r:id="rId13"/>
    <p:sldId id="263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321" r:id="rId23"/>
    <p:sldId id="291" r:id="rId24"/>
    <p:sldId id="292" r:id="rId25"/>
    <p:sldId id="302" r:id="rId26"/>
    <p:sldId id="265" r:id="rId27"/>
    <p:sldId id="266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14" r:id="rId36"/>
    <p:sldId id="315" r:id="rId37"/>
    <p:sldId id="301" r:id="rId38"/>
    <p:sldId id="316" r:id="rId39"/>
    <p:sldId id="317" r:id="rId40"/>
    <p:sldId id="318" r:id="rId41"/>
    <p:sldId id="319" r:id="rId42"/>
    <p:sldId id="267" r:id="rId43"/>
    <p:sldId id="268" r:id="rId44"/>
    <p:sldId id="269" r:id="rId45"/>
    <p:sldId id="270" r:id="rId46"/>
    <p:sldId id="271" r:id="rId47"/>
    <p:sldId id="272" r:id="rId48"/>
    <p:sldId id="273" r:id="rId49"/>
    <p:sldId id="274" r:id="rId50"/>
    <p:sldId id="275" r:id="rId51"/>
    <p:sldId id="323" r:id="rId52"/>
    <p:sldId id="276" r:id="rId53"/>
    <p:sldId id="303" r:id="rId54"/>
    <p:sldId id="304" r:id="rId55"/>
    <p:sldId id="305" r:id="rId56"/>
    <p:sldId id="306" r:id="rId57"/>
    <p:sldId id="309" r:id="rId58"/>
    <p:sldId id="310" r:id="rId59"/>
    <p:sldId id="311" r:id="rId60"/>
    <p:sldId id="312" r:id="rId61"/>
    <p:sldId id="313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759DA-D8E2-4989-8956-7A65C34DE7D8}" type="doc">
      <dgm:prSet loTypeId="urn:microsoft.com/office/officeart/2005/8/layout/vList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C322DD9-65F3-4750-9322-774504101ED1}">
      <dgm:prSet phldrT="[Text]" custT="1"/>
      <dgm:spPr/>
      <dgm:t>
        <a:bodyPr/>
        <a:lstStyle/>
        <a:p>
          <a:r>
            <a:rPr lang="en-US" sz="3600" dirty="0" smtClean="0">
              <a:latin typeface="Tempus Sans ITC" pitchFamily="82" charset="0"/>
            </a:rPr>
            <a:t>METODOLOGIJA</a:t>
          </a:r>
          <a:endParaRPr lang="en-US" sz="3600" dirty="0">
            <a:latin typeface="Tempus Sans ITC" pitchFamily="82" charset="0"/>
          </a:endParaRPr>
        </a:p>
      </dgm:t>
    </dgm:pt>
    <dgm:pt modelId="{C6D5D3BB-8AD2-4F67-9B24-AA659C60FF9E}" type="parTrans" cxnId="{28478F31-2B33-4A28-9DA8-1CD842C7EC01}">
      <dgm:prSet/>
      <dgm:spPr/>
      <dgm:t>
        <a:bodyPr/>
        <a:lstStyle/>
        <a:p>
          <a:endParaRPr lang="en-US"/>
        </a:p>
      </dgm:t>
    </dgm:pt>
    <dgm:pt modelId="{63221368-BB9C-4A1A-9CD6-5EE98D07EC56}" type="sibTrans" cxnId="{28478F31-2B33-4A28-9DA8-1CD842C7EC01}">
      <dgm:prSet/>
      <dgm:spPr/>
      <dgm:t>
        <a:bodyPr/>
        <a:lstStyle/>
        <a:p>
          <a:endParaRPr lang="en-US"/>
        </a:p>
      </dgm:t>
    </dgm:pt>
    <dgm:pt modelId="{BEE281CD-3204-48EA-9760-A4878B38A72F}">
      <dgm:prSet phldrT="[Text]" custT="1"/>
      <dgm:spPr/>
      <dgm:t>
        <a:bodyPr/>
        <a:lstStyle/>
        <a:p>
          <a:r>
            <a:rPr lang="en-US" sz="3200" dirty="0" smtClean="0">
              <a:latin typeface="Tempus Sans ITC" pitchFamily="82" charset="0"/>
            </a:rPr>
            <a:t>PROCEDURE </a:t>
          </a:r>
          <a:r>
            <a:rPr lang="sr-Latn-RS" sz="3200" dirty="0" smtClean="0">
              <a:latin typeface="Tempus Sans ITC" pitchFamily="82" charset="0"/>
            </a:rPr>
            <a:t> I POSTUPCI </a:t>
          </a:r>
          <a:r>
            <a:rPr lang="en-US" sz="3200" dirty="0" smtClean="0">
              <a:latin typeface="Tempus Sans ITC" pitchFamily="82" charset="0"/>
            </a:rPr>
            <a:t>ISTRA</a:t>
          </a:r>
          <a:r>
            <a:rPr lang="sr-Latn-RS" sz="3200" dirty="0" smtClean="0">
              <a:latin typeface="Tempus Sans ITC" pitchFamily="82" charset="0"/>
            </a:rPr>
            <a:t>Ž</a:t>
          </a:r>
          <a:r>
            <a:rPr lang="en-US" sz="3200" dirty="0" smtClean="0">
              <a:latin typeface="Tempus Sans ITC" pitchFamily="82" charset="0"/>
            </a:rPr>
            <a:t>IVANJA</a:t>
          </a:r>
          <a:endParaRPr lang="en-US" sz="3200" dirty="0">
            <a:latin typeface="Tempus Sans ITC" pitchFamily="82" charset="0"/>
          </a:endParaRPr>
        </a:p>
      </dgm:t>
    </dgm:pt>
    <dgm:pt modelId="{FD09DCE5-6126-4004-A8F6-DFDE2FA36913}" type="parTrans" cxnId="{73D5668C-801F-4C2E-B3E3-3B23E2FB924C}">
      <dgm:prSet/>
      <dgm:spPr/>
      <dgm:t>
        <a:bodyPr/>
        <a:lstStyle/>
        <a:p>
          <a:endParaRPr lang="en-US"/>
        </a:p>
      </dgm:t>
    </dgm:pt>
    <dgm:pt modelId="{27D5ED02-CCCB-49C1-AF87-7BA53DA8EDD0}" type="sibTrans" cxnId="{73D5668C-801F-4C2E-B3E3-3B23E2FB924C}">
      <dgm:prSet/>
      <dgm:spPr/>
      <dgm:t>
        <a:bodyPr/>
        <a:lstStyle/>
        <a:p>
          <a:endParaRPr lang="en-US"/>
        </a:p>
      </dgm:t>
    </dgm:pt>
    <dgm:pt modelId="{8984972E-029B-4DE9-9161-030AEF4F4575}">
      <dgm:prSet phldrT="[Text]" custT="1"/>
      <dgm:spPr/>
      <dgm:t>
        <a:bodyPr/>
        <a:lstStyle/>
        <a:p>
          <a:r>
            <a:rPr lang="en-US" sz="3600" dirty="0" smtClean="0">
              <a:latin typeface="Tempus Sans ITC" pitchFamily="82" charset="0"/>
            </a:rPr>
            <a:t>METODIKA</a:t>
          </a:r>
          <a:r>
            <a:rPr lang="sr-Latn-RS" sz="3600" dirty="0" smtClean="0">
              <a:latin typeface="Tempus Sans ITC" pitchFamily="82" charset="0"/>
            </a:rPr>
            <a:t> (METODIKE)</a:t>
          </a:r>
          <a:endParaRPr lang="en-US" sz="3600" dirty="0">
            <a:latin typeface="Tempus Sans ITC" pitchFamily="82" charset="0"/>
          </a:endParaRPr>
        </a:p>
      </dgm:t>
    </dgm:pt>
    <dgm:pt modelId="{BA7FB4F7-7905-45F5-ABB7-3EAE339781AD}" type="parTrans" cxnId="{56D0A497-106A-4017-A953-B11210C7A2BD}">
      <dgm:prSet/>
      <dgm:spPr/>
      <dgm:t>
        <a:bodyPr/>
        <a:lstStyle/>
        <a:p>
          <a:endParaRPr lang="en-US"/>
        </a:p>
      </dgm:t>
    </dgm:pt>
    <dgm:pt modelId="{E056E6B6-411A-48AF-9264-AA9CF5A5CEE8}" type="sibTrans" cxnId="{56D0A497-106A-4017-A953-B11210C7A2BD}">
      <dgm:prSet/>
      <dgm:spPr/>
      <dgm:t>
        <a:bodyPr/>
        <a:lstStyle/>
        <a:p>
          <a:endParaRPr lang="en-US"/>
        </a:p>
      </dgm:t>
    </dgm:pt>
    <dgm:pt modelId="{075E6DBC-7F78-4621-83EB-E30B425786B5}">
      <dgm:prSet phldrT="[Text]" custT="1"/>
      <dgm:spPr/>
      <dgm:t>
        <a:bodyPr/>
        <a:lstStyle/>
        <a:p>
          <a:r>
            <a:rPr lang="en-US" sz="3200" dirty="0" smtClean="0">
              <a:latin typeface="Tempus Sans ITC" pitchFamily="82" charset="0"/>
            </a:rPr>
            <a:t>PRIMENJENA</a:t>
          </a:r>
          <a:r>
            <a:rPr lang="en-US" sz="4700" dirty="0" smtClean="0">
              <a:latin typeface="Tempus Sans ITC" pitchFamily="82" charset="0"/>
            </a:rPr>
            <a:t> </a:t>
          </a:r>
          <a:r>
            <a:rPr lang="en-US" sz="3200" dirty="0" smtClean="0">
              <a:latin typeface="Tempus Sans ITC" pitchFamily="82" charset="0"/>
            </a:rPr>
            <a:t>DIDAKTIKA</a:t>
          </a:r>
          <a:r>
            <a:rPr lang="sr-Latn-RS" sz="3200" dirty="0" smtClean="0">
              <a:latin typeface="Tempus Sans ITC" pitchFamily="82" charset="0"/>
            </a:rPr>
            <a:t> – DIDAKTIKA PRIMENJENA NA POSEBAN PREDMET</a:t>
          </a:r>
          <a:endParaRPr lang="en-US" sz="3200" dirty="0">
            <a:latin typeface="Tempus Sans ITC" pitchFamily="82" charset="0"/>
          </a:endParaRPr>
        </a:p>
      </dgm:t>
    </dgm:pt>
    <dgm:pt modelId="{E11DDC0E-D9D0-492D-9118-AA2D2771A3C1}" type="parTrans" cxnId="{8E226976-95CA-4864-84BC-30FB0B67B739}">
      <dgm:prSet/>
      <dgm:spPr/>
      <dgm:t>
        <a:bodyPr/>
        <a:lstStyle/>
        <a:p>
          <a:endParaRPr lang="en-US"/>
        </a:p>
      </dgm:t>
    </dgm:pt>
    <dgm:pt modelId="{CAE77548-B1CF-4542-A700-E16C8E2243F2}" type="sibTrans" cxnId="{8E226976-95CA-4864-84BC-30FB0B67B739}">
      <dgm:prSet/>
      <dgm:spPr/>
      <dgm:t>
        <a:bodyPr/>
        <a:lstStyle/>
        <a:p>
          <a:endParaRPr lang="en-US"/>
        </a:p>
      </dgm:t>
    </dgm:pt>
    <dgm:pt modelId="{A077BC56-5BDF-463A-A933-69409926A93E}" type="pres">
      <dgm:prSet presAssocID="{8C9759DA-D8E2-4989-8956-7A65C34DE7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9B1C91-3D00-4F34-9EB7-37733448071C}" type="pres">
      <dgm:prSet presAssocID="{6C322DD9-65F3-4750-9322-774504101ED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A2F51-A579-48DC-A0FF-3C301622AFFD}" type="pres">
      <dgm:prSet presAssocID="{6C322DD9-65F3-4750-9322-774504101ED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ADA0F9-E0E2-44ED-9B2F-1EFB3243F103}" type="pres">
      <dgm:prSet presAssocID="{8984972E-029B-4DE9-9161-030AEF4F457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40033-2968-4D56-87D4-3FB07FA40960}" type="pres">
      <dgm:prSet presAssocID="{8984972E-029B-4DE9-9161-030AEF4F457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B59282-01BD-4F10-93C4-2E0DD84694EF}" type="presOf" srcId="{075E6DBC-7F78-4621-83EB-E30B425786B5}" destId="{82140033-2968-4D56-87D4-3FB07FA40960}" srcOrd="0" destOrd="0" presId="urn:microsoft.com/office/officeart/2005/8/layout/vList2"/>
    <dgm:cxn modelId="{73D5668C-801F-4C2E-B3E3-3B23E2FB924C}" srcId="{6C322DD9-65F3-4750-9322-774504101ED1}" destId="{BEE281CD-3204-48EA-9760-A4878B38A72F}" srcOrd="0" destOrd="0" parTransId="{FD09DCE5-6126-4004-A8F6-DFDE2FA36913}" sibTransId="{27D5ED02-CCCB-49C1-AF87-7BA53DA8EDD0}"/>
    <dgm:cxn modelId="{754C4092-5ACD-4FB5-9D55-DBC78AA33A2A}" type="presOf" srcId="{6C322DD9-65F3-4750-9322-774504101ED1}" destId="{E59B1C91-3D00-4F34-9EB7-37733448071C}" srcOrd="0" destOrd="0" presId="urn:microsoft.com/office/officeart/2005/8/layout/vList2"/>
    <dgm:cxn modelId="{8E226976-95CA-4864-84BC-30FB0B67B739}" srcId="{8984972E-029B-4DE9-9161-030AEF4F4575}" destId="{075E6DBC-7F78-4621-83EB-E30B425786B5}" srcOrd="0" destOrd="0" parTransId="{E11DDC0E-D9D0-492D-9118-AA2D2771A3C1}" sibTransId="{CAE77548-B1CF-4542-A700-E16C8E2243F2}"/>
    <dgm:cxn modelId="{EACA75AC-90CA-42EC-893D-C72F22837CCE}" type="presOf" srcId="{8984972E-029B-4DE9-9161-030AEF4F4575}" destId="{6CADA0F9-E0E2-44ED-9B2F-1EFB3243F103}" srcOrd="0" destOrd="0" presId="urn:microsoft.com/office/officeart/2005/8/layout/vList2"/>
    <dgm:cxn modelId="{11E29A47-1AC4-4B5B-B898-4F49B154B0E1}" type="presOf" srcId="{8C9759DA-D8E2-4989-8956-7A65C34DE7D8}" destId="{A077BC56-5BDF-463A-A933-69409926A93E}" srcOrd="0" destOrd="0" presId="urn:microsoft.com/office/officeart/2005/8/layout/vList2"/>
    <dgm:cxn modelId="{56D0A497-106A-4017-A953-B11210C7A2BD}" srcId="{8C9759DA-D8E2-4989-8956-7A65C34DE7D8}" destId="{8984972E-029B-4DE9-9161-030AEF4F4575}" srcOrd="1" destOrd="0" parTransId="{BA7FB4F7-7905-45F5-ABB7-3EAE339781AD}" sibTransId="{E056E6B6-411A-48AF-9264-AA9CF5A5CEE8}"/>
    <dgm:cxn modelId="{28478F31-2B33-4A28-9DA8-1CD842C7EC01}" srcId="{8C9759DA-D8E2-4989-8956-7A65C34DE7D8}" destId="{6C322DD9-65F3-4750-9322-774504101ED1}" srcOrd="0" destOrd="0" parTransId="{C6D5D3BB-8AD2-4F67-9B24-AA659C60FF9E}" sibTransId="{63221368-BB9C-4A1A-9CD6-5EE98D07EC56}"/>
    <dgm:cxn modelId="{8B99DC75-FEE6-4C39-BEF5-F6CA74BD2D07}" type="presOf" srcId="{BEE281CD-3204-48EA-9760-A4878B38A72F}" destId="{A56A2F51-A579-48DC-A0FF-3C301622AFFD}" srcOrd="0" destOrd="0" presId="urn:microsoft.com/office/officeart/2005/8/layout/vList2"/>
    <dgm:cxn modelId="{1454F93B-3FFD-474D-A519-E29DF0084CAA}" type="presParOf" srcId="{A077BC56-5BDF-463A-A933-69409926A93E}" destId="{E59B1C91-3D00-4F34-9EB7-37733448071C}" srcOrd="0" destOrd="0" presId="urn:microsoft.com/office/officeart/2005/8/layout/vList2"/>
    <dgm:cxn modelId="{73B060AE-883A-4284-957A-7C7888387F93}" type="presParOf" srcId="{A077BC56-5BDF-463A-A933-69409926A93E}" destId="{A56A2F51-A579-48DC-A0FF-3C301622AFFD}" srcOrd="1" destOrd="0" presId="urn:microsoft.com/office/officeart/2005/8/layout/vList2"/>
    <dgm:cxn modelId="{1A9E6051-269D-48AB-8750-862CBD1F9842}" type="presParOf" srcId="{A077BC56-5BDF-463A-A933-69409926A93E}" destId="{6CADA0F9-E0E2-44ED-9B2F-1EFB3243F103}" srcOrd="2" destOrd="0" presId="urn:microsoft.com/office/officeart/2005/8/layout/vList2"/>
    <dgm:cxn modelId="{D83B2F81-825A-418C-8430-C60F18DFE868}" type="presParOf" srcId="{A077BC56-5BDF-463A-A933-69409926A93E}" destId="{82140033-2968-4D56-87D4-3FB07FA4096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7D230F-782F-4734-B6B2-3FE337996CFF}" type="doc">
      <dgm:prSet loTypeId="urn:microsoft.com/office/officeart/2005/8/layout/cycle5" loCatId="cycle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A809CFB-8DF9-4D7F-9572-8A7ADB4B0323}">
      <dgm:prSet phldrT="[Text]" custT="1"/>
      <dgm:spPr/>
      <dgm:t>
        <a:bodyPr/>
        <a:lstStyle/>
        <a:p>
          <a:r>
            <a:rPr lang="sr-Latn-RS" sz="1400" b="1" dirty="0" smtClean="0">
              <a:latin typeface="Tempus Sans ITC" pitchFamily="82" charset="0"/>
            </a:rPr>
            <a:t>POSMATRANJE</a:t>
          </a:r>
          <a:endParaRPr lang="en-US" sz="1400" b="1" dirty="0">
            <a:latin typeface="Tempus Sans ITC" pitchFamily="82" charset="0"/>
          </a:endParaRPr>
        </a:p>
      </dgm:t>
    </dgm:pt>
    <dgm:pt modelId="{6D638272-D892-4747-A3BC-341C181B3908}" type="parTrans" cxnId="{CBA108E5-E98A-41CC-A25D-836FC362C57F}">
      <dgm:prSet/>
      <dgm:spPr/>
      <dgm:t>
        <a:bodyPr/>
        <a:lstStyle/>
        <a:p>
          <a:endParaRPr lang="en-US"/>
        </a:p>
      </dgm:t>
    </dgm:pt>
    <dgm:pt modelId="{139CB87E-AD20-4F6A-A216-5294ED7BDD85}" type="sibTrans" cxnId="{CBA108E5-E98A-41CC-A25D-836FC362C57F}">
      <dgm:prSet/>
      <dgm:spPr/>
      <dgm:t>
        <a:bodyPr/>
        <a:lstStyle/>
        <a:p>
          <a:endParaRPr lang="en-US"/>
        </a:p>
      </dgm:t>
    </dgm:pt>
    <dgm:pt modelId="{F7E3BC7D-660C-415B-BA15-EDC9B2C0BD9D}">
      <dgm:prSet phldrT="[Text]" custT="1"/>
      <dgm:spPr/>
      <dgm:t>
        <a:bodyPr/>
        <a:lstStyle/>
        <a:p>
          <a:r>
            <a:rPr lang="sr-Latn-RS" sz="1300" b="1" dirty="0" smtClean="0">
              <a:latin typeface="Tempus Sans ITC" pitchFamily="82" charset="0"/>
            </a:rPr>
            <a:t>INDUKCIJA</a:t>
          </a:r>
          <a:endParaRPr lang="en-US" sz="1300" b="1" dirty="0">
            <a:latin typeface="Tempus Sans ITC" pitchFamily="82" charset="0"/>
          </a:endParaRPr>
        </a:p>
      </dgm:t>
    </dgm:pt>
    <dgm:pt modelId="{07D9CDD4-57B6-4126-B176-E5D66368CE39}" type="parTrans" cxnId="{65C43C35-8383-4BB4-BEBA-66B2B53B8294}">
      <dgm:prSet/>
      <dgm:spPr/>
      <dgm:t>
        <a:bodyPr/>
        <a:lstStyle/>
        <a:p>
          <a:endParaRPr lang="en-US"/>
        </a:p>
      </dgm:t>
    </dgm:pt>
    <dgm:pt modelId="{D8B231E8-3825-40C7-A6C6-1DF12B184E77}" type="sibTrans" cxnId="{65C43C35-8383-4BB4-BEBA-66B2B53B8294}">
      <dgm:prSet/>
      <dgm:spPr/>
      <dgm:t>
        <a:bodyPr/>
        <a:lstStyle/>
        <a:p>
          <a:endParaRPr lang="en-US"/>
        </a:p>
      </dgm:t>
    </dgm:pt>
    <dgm:pt modelId="{D7CB5902-2D35-476B-B5F3-9A14F5EDB8D7}">
      <dgm:prSet phldrT="[Text]" custT="1"/>
      <dgm:spPr/>
      <dgm:t>
        <a:bodyPr/>
        <a:lstStyle/>
        <a:p>
          <a:r>
            <a:rPr lang="sr-Latn-RS" sz="1600" b="1" dirty="0" smtClean="0">
              <a:latin typeface="Tempus Sans ITC" pitchFamily="82" charset="0"/>
            </a:rPr>
            <a:t>DEDUKCIJA</a:t>
          </a:r>
          <a:endParaRPr lang="en-US" sz="1600" b="1" dirty="0">
            <a:latin typeface="Tempus Sans ITC" pitchFamily="82" charset="0"/>
          </a:endParaRPr>
        </a:p>
      </dgm:t>
    </dgm:pt>
    <dgm:pt modelId="{EAE9A9BD-C13E-4FE6-B723-56092EFC7339}" type="parTrans" cxnId="{8D8D27A1-D01B-49AB-8E34-C83CDC185D1F}">
      <dgm:prSet/>
      <dgm:spPr/>
      <dgm:t>
        <a:bodyPr/>
        <a:lstStyle/>
        <a:p>
          <a:endParaRPr lang="en-US"/>
        </a:p>
      </dgm:t>
    </dgm:pt>
    <dgm:pt modelId="{B3F77F87-4223-416C-9FA3-2F23610DA867}" type="sibTrans" cxnId="{8D8D27A1-D01B-49AB-8E34-C83CDC185D1F}">
      <dgm:prSet/>
      <dgm:spPr/>
      <dgm:t>
        <a:bodyPr/>
        <a:lstStyle/>
        <a:p>
          <a:endParaRPr lang="en-US"/>
        </a:p>
      </dgm:t>
    </dgm:pt>
    <dgm:pt modelId="{113DEBEF-3948-4E9B-8C19-9B99742958C3}">
      <dgm:prSet phldrT="[Text]" custT="1"/>
      <dgm:spPr/>
      <dgm:t>
        <a:bodyPr/>
        <a:lstStyle/>
        <a:p>
          <a:r>
            <a:rPr lang="sr-Latn-RS" sz="1600" b="1" dirty="0" smtClean="0">
              <a:latin typeface="Tempus Sans ITC" pitchFamily="82" charset="0"/>
            </a:rPr>
            <a:t>TESTIRANJE</a:t>
          </a:r>
          <a:endParaRPr lang="en-US" sz="1600" b="1" dirty="0">
            <a:latin typeface="Tempus Sans ITC" pitchFamily="82" charset="0"/>
          </a:endParaRPr>
        </a:p>
      </dgm:t>
    </dgm:pt>
    <dgm:pt modelId="{08055B7D-D528-40A8-8C6E-C2AAAD8943C8}" type="parTrans" cxnId="{876678F0-CEB5-4461-9EAF-CB694DAF3F54}">
      <dgm:prSet/>
      <dgm:spPr/>
      <dgm:t>
        <a:bodyPr/>
        <a:lstStyle/>
        <a:p>
          <a:endParaRPr lang="en-US"/>
        </a:p>
      </dgm:t>
    </dgm:pt>
    <dgm:pt modelId="{04B60F53-F570-46AB-AFD6-F1EA3A83866A}" type="sibTrans" cxnId="{876678F0-CEB5-4461-9EAF-CB694DAF3F54}">
      <dgm:prSet/>
      <dgm:spPr/>
      <dgm:t>
        <a:bodyPr/>
        <a:lstStyle/>
        <a:p>
          <a:endParaRPr lang="en-US"/>
        </a:p>
      </dgm:t>
    </dgm:pt>
    <dgm:pt modelId="{473281DE-3F43-4AC1-BF4D-5051AB2A509B}">
      <dgm:prSet phldrT="[Text]" custT="1"/>
      <dgm:spPr/>
      <dgm:t>
        <a:bodyPr/>
        <a:lstStyle/>
        <a:p>
          <a:r>
            <a:rPr lang="sr-Latn-RS" sz="1600" b="1" smtClean="0">
              <a:latin typeface="Tempus Sans ITC" pitchFamily="82" charset="0"/>
            </a:rPr>
            <a:t>EVALUACIJA</a:t>
          </a:r>
          <a:endParaRPr lang="en-US" sz="1600" b="1" dirty="0">
            <a:latin typeface="Tempus Sans ITC" pitchFamily="82" charset="0"/>
          </a:endParaRPr>
        </a:p>
      </dgm:t>
    </dgm:pt>
    <dgm:pt modelId="{B8A2228E-C8A5-43A9-B13A-E7E933696F99}" type="parTrans" cxnId="{5F0809BC-DF5B-4256-9954-C575EE2BEBE0}">
      <dgm:prSet/>
      <dgm:spPr/>
      <dgm:t>
        <a:bodyPr/>
        <a:lstStyle/>
        <a:p>
          <a:endParaRPr lang="en-US"/>
        </a:p>
      </dgm:t>
    </dgm:pt>
    <dgm:pt modelId="{D3D0C9FC-EDF4-4C3F-8E91-7B7BA3C2A73B}" type="sibTrans" cxnId="{5F0809BC-DF5B-4256-9954-C575EE2BEBE0}">
      <dgm:prSet/>
      <dgm:spPr/>
      <dgm:t>
        <a:bodyPr/>
        <a:lstStyle/>
        <a:p>
          <a:endParaRPr lang="en-US"/>
        </a:p>
      </dgm:t>
    </dgm:pt>
    <dgm:pt modelId="{B664B20A-C700-4182-9CE9-31B9F584C98F}" type="pres">
      <dgm:prSet presAssocID="{8E7D230F-782F-4734-B6B2-3FE337996CF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336196-77BA-41DD-A8AA-E19FABA6A226}" type="pres">
      <dgm:prSet presAssocID="{9A809CFB-8DF9-4D7F-9572-8A7ADB4B032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55AD7-F765-4861-96D8-6D584E845D27}" type="pres">
      <dgm:prSet presAssocID="{9A809CFB-8DF9-4D7F-9572-8A7ADB4B0323}" presName="spNode" presStyleCnt="0"/>
      <dgm:spPr/>
    </dgm:pt>
    <dgm:pt modelId="{3934DB06-B5DC-4903-926D-EEA3311F151E}" type="pres">
      <dgm:prSet presAssocID="{139CB87E-AD20-4F6A-A216-5294ED7BDD85}" presName="sibTrans" presStyleLbl="sibTrans1D1" presStyleIdx="0" presStyleCnt="5"/>
      <dgm:spPr/>
      <dgm:t>
        <a:bodyPr/>
        <a:lstStyle/>
        <a:p>
          <a:endParaRPr lang="en-US"/>
        </a:p>
      </dgm:t>
    </dgm:pt>
    <dgm:pt modelId="{9207E4A8-3C61-47A4-AE42-B045DAB41FFD}" type="pres">
      <dgm:prSet presAssocID="{F7E3BC7D-660C-415B-BA15-EDC9B2C0BD9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FB4AE-0678-4430-AE66-29B4F255DB68}" type="pres">
      <dgm:prSet presAssocID="{F7E3BC7D-660C-415B-BA15-EDC9B2C0BD9D}" presName="spNode" presStyleCnt="0"/>
      <dgm:spPr/>
    </dgm:pt>
    <dgm:pt modelId="{294FA49D-BDC1-4BC9-99E5-1E48F736AD7C}" type="pres">
      <dgm:prSet presAssocID="{D8B231E8-3825-40C7-A6C6-1DF12B184E77}" presName="sibTrans" presStyleLbl="sibTrans1D1" presStyleIdx="1" presStyleCnt="5"/>
      <dgm:spPr/>
      <dgm:t>
        <a:bodyPr/>
        <a:lstStyle/>
        <a:p>
          <a:endParaRPr lang="en-US"/>
        </a:p>
      </dgm:t>
    </dgm:pt>
    <dgm:pt modelId="{7AAA4F44-DDB7-451D-A588-5B4CCD14EF84}" type="pres">
      <dgm:prSet presAssocID="{D7CB5902-2D35-476B-B5F3-9A14F5EDB8D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59B27-5D82-4BDD-98B6-78D76725A84F}" type="pres">
      <dgm:prSet presAssocID="{D7CB5902-2D35-476B-B5F3-9A14F5EDB8D7}" presName="spNode" presStyleCnt="0"/>
      <dgm:spPr/>
    </dgm:pt>
    <dgm:pt modelId="{A20EFA21-00BE-4884-A242-73C417CDB09E}" type="pres">
      <dgm:prSet presAssocID="{B3F77F87-4223-416C-9FA3-2F23610DA867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9F0F247-F1AA-4BC8-87C0-323695299723}" type="pres">
      <dgm:prSet presAssocID="{113DEBEF-3948-4E9B-8C19-9B99742958C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D06A7-B316-4C15-AA52-B055424C050E}" type="pres">
      <dgm:prSet presAssocID="{113DEBEF-3948-4E9B-8C19-9B99742958C3}" presName="spNode" presStyleCnt="0"/>
      <dgm:spPr/>
    </dgm:pt>
    <dgm:pt modelId="{85CA4F6F-6E6C-4FB1-88AD-589AC0DADF08}" type="pres">
      <dgm:prSet presAssocID="{04B60F53-F570-46AB-AFD6-F1EA3A83866A}" presName="sibTrans" presStyleLbl="sibTrans1D1" presStyleIdx="3" presStyleCnt="5"/>
      <dgm:spPr/>
      <dgm:t>
        <a:bodyPr/>
        <a:lstStyle/>
        <a:p>
          <a:endParaRPr lang="en-US"/>
        </a:p>
      </dgm:t>
    </dgm:pt>
    <dgm:pt modelId="{35E498C0-70DB-4784-9D5E-D40ADBCB8069}" type="pres">
      <dgm:prSet presAssocID="{473281DE-3F43-4AC1-BF4D-5051AB2A509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0C551D-F206-4FB1-8326-2636A0463C1C}" type="pres">
      <dgm:prSet presAssocID="{473281DE-3F43-4AC1-BF4D-5051AB2A509B}" presName="spNode" presStyleCnt="0"/>
      <dgm:spPr/>
    </dgm:pt>
    <dgm:pt modelId="{6CFBA65D-6A1D-493C-9857-9F295011C91C}" type="pres">
      <dgm:prSet presAssocID="{D3D0C9FC-EDF4-4C3F-8E91-7B7BA3C2A73B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5F0809BC-DF5B-4256-9954-C575EE2BEBE0}" srcId="{8E7D230F-782F-4734-B6B2-3FE337996CFF}" destId="{473281DE-3F43-4AC1-BF4D-5051AB2A509B}" srcOrd="4" destOrd="0" parTransId="{B8A2228E-C8A5-43A9-B13A-E7E933696F99}" sibTransId="{D3D0C9FC-EDF4-4C3F-8E91-7B7BA3C2A73B}"/>
    <dgm:cxn modelId="{BC8FF560-1482-4A68-8DBB-050F03664A8E}" type="presOf" srcId="{B3F77F87-4223-416C-9FA3-2F23610DA867}" destId="{A20EFA21-00BE-4884-A242-73C417CDB09E}" srcOrd="0" destOrd="0" presId="urn:microsoft.com/office/officeart/2005/8/layout/cycle5"/>
    <dgm:cxn modelId="{298F83C5-0F4A-43D3-9D29-22E45E188257}" type="presOf" srcId="{04B60F53-F570-46AB-AFD6-F1EA3A83866A}" destId="{85CA4F6F-6E6C-4FB1-88AD-589AC0DADF08}" srcOrd="0" destOrd="0" presId="urn:microsoft.com/office/officeart/2005/8/layout/cycle5"/>
    <dgm:cxn modelId="{CBA108E5-E98A-41CC-A25D-836FC362C57F}" srcId="{8E7D230F-782F-4734-B6B2-3FE337996CFF}" destId="{9A809CFB-8DF9-4D7F-9572-8A7ADB4B0323}" srcOrd="0" destOrd="0" parTransId="{6D638272-D892-4747-A3BC-341C181B3908}" sibTransId="{139CB87E-AD20-4F6A-A216-5294ED7BDD85}"/>
    <dgm:cxn modelId="{0308904F-C7A3-4A45-9ACF-F650AB09E25E}" type="presOf" srcId="{F7E3BC7D-660C-415B-BA15-EDC9B2C0BD9D}" destId="{9207E4A8-3C61-47A4-AE42-B045DAB41FFD}" srcOrd="0" destOrd="0" presId="urn:microsoft.com/office/officeart/2005/8/layout/cycle5"/>
    <dgm:cxn modelId="{876678F0-CEB5-4461-9EAF-CB694DAF3F54}" srcId="{8E7D230F-782F-4734-B6B2-3FE337996CFF}" destId="{113DEBEF-3948-4E9B-8C19-9B99742958C3}" srcOrd="3" destOrd="0" parTransId="{08055B7D-D528-40A8-8C6E-C2AAAD8943C8}" sibTransId="{04B60F53-F570-46AB-AFD6-F1EA3A83866A}"/>
    <dgm:cxn modelId="{5B0AD7EA-F12C-436B-B052-9EB5D42865B5}" type="presOf" srcId="{D3D0C9FC-EDF4-4C3F-8E91-7B7BA3C2A73B}" destId="{6CFBA65D-6A1D-493C-9857-9F295011C91C}" srcOrd="0" destOrd="0" presId="urn:microsoft.com/office/officeart/2005/8/layout/cycle5"/>
    <dgm:cxn modelId="{19048E91-BDF6-4F6C-807B-150F1725A2A0}" type="presOf" srcId="{D8B231E8-3825-40C7-A6C6-1DF12B184E77}" destId="{294FA49D-BDC1-4BC9-99E5-1E48F736AD7C}" srcOrd="0" destOrd="0" presId="urn:microsoft.com/office/officeart/2005/8/layout/cycle5"/>
    <dgm:cxn modelId="{C491C3C3-0721-415B-8768-C916EDEDF5F7}" type="presOf" srcId="{473281DE-3F43-4AC1-BF4D-5051AB2A509B}" destId="{35E498C0-70DB-4784-9D5E-D40ADBCB8069}" srcOrd="0" destOrd="0" presId="urn:microsoft.com/office/officeart/2005/8/layout/cycle5"/>
    <dgm:cxn modelId="{56EC6A71-A999-4144-B82D-11AEECEDF388}" type="presOf" srcId="{113DEBEF-3948-4E9B-8C19-9B99742958C3}" destId="{C9F0F247-F1AA-4BC8-87C0-323695299723}" srcOrd="0" destOrd="0" presId="urn:microsoft.com/office/officeart/2005/8/layout/cycle5"/>
    <dgm:cxn modelId="{437F1461-E32B-49D6-8AFD-96C236F1A4B6}" type="presOf" srcId="{139CB87E-AD20-4F6A-A216-5294ED7BDD85}" destId="{3934DB06-B5DC-4903-926D-EEA3311F151E}" srcOrd="0" destOrd="0" presId="urn:microsoft.com/office/officeart/2005/8/layout/cycle5"/>
    <dgm:cxn modelId="{CA5C8882-EF8D-4B1B-B1BF-D8D85F8C9C39}" type="presOf" srcId="{D7CB5902-2D35-476B-B5F3-9A14F5EDB8D7}" destId="{7AAA4F44-DDB7-451D-A588-5B4CCD14EF84}" srcOrd="0" destOrd="0" presId="urn:microsoft.com/office/officeart/2005/8/layout/cycle5"/>
    <dgm:cxn modelId="{3A098C8B-9D8C-4BFA-B3C3-A39D134999CA}" type="presOf" srcId="{9A809CFB-8DF9-4D7F-9572-8A7ADB4B0323}" destId="{CD336196-77BA-41DD-A8AA-E19FABA6A226}" srcOrd="0" destOrd="0" presId="urn:microsoft.com/office/officeart/2005/8/layout/cycle5"/>
    <dgm:cxn modelId="{C377DC8A-0DE0-455D-A1AB-2CEBD6074254}" type="presOf" srcId="{8E7D230F-782F-4734-B6B2-3FE337996CFF}" destId="{B664B20A-C700-4182-9CE9-31B9F584C98F}" srcOrd="0" destOrd="0" presId="urn:microsoft.com/office/officeart/2005/8/layout/cycle5"/>
    <dgm:cxn modelId="{8D8D27A1-D01B-49AB-8E34-C83CDC185D1F}" srcId="{8E7D230F-782F-4734-B6B2-3FE337996CFF}" destId="{D7CB5902-2D35-476B-B5F3-9A14F5EDB8D7}" srcOrd="2" destOrd="0" parTransId="{EAE9A9BD-C13E-4FE6-B723-56092EFC7339}" sibTransId="{B3F77F87-4223-416C-9FA3-2F23610DA867}"/>
    <dgm:cxn modelId="{65C43C35-8383-4BB4-BEBA-66B2B53B8294}" srcId="{8E7D230F-782F-4734-B6B2-3FE337996CFF}" destId="{F7E3BC7D-660C-415B-BA15-EDC9B2C0BD9D}" srcOrd="1" destOrd="0" parTransId="{07D9CDD4-57B6-4126-B176-E5D66368CE39}" sibTransId="{D8B231E8-3825-40C7-A6C6-1DF12B184E77}"/>
    <dgm:cxn modelId="{F30C1911-0995-498D-A853-A88C8AF58250}" type="presParOf" srcId="{B664B20A-C700-4182-9CE9-31B9F584C98F}" destId="{CD336196-77BA-41DD-A8AA-E19FABA6A226}" srcOrd="0" destOrd="0" presId="urn:microsoft.com/office/officeart/2005/8/layout/cycle5"/>
    <dgm:cxn modelId="{B8B7AA3E-F380-462B-9CF2-03E522AE258A}" type="presParOf" srcId="{B664B20A-C700-4182-9CE9-31B9F584C98F}" destId="{E7855AD7-F765-4861-96D8-6D584E845D27}" srcOrd="1" destOrd="0" presId="urn:microsoft.com/office/officeart/2005/8/layout/cycle5"/>
    <dgm:cxn modelId="{A8F33A52-6A7A-4823-99C7-805D2B921E2B}" type="presParOf" srcId="{B664B20A-C700-4182-9CE9-31B9F584C98F}" destId="{3934DB06-B5DC-4903-926D-EEA3311F151E}" srcOrd="2" destOrd="0" presId="urn:microsoft.com/office/officeart/2005/8/layout/cycle5"/>
    <dgm:cxn modelId="{AA8C5370-6126-4289-96F2-FD1F5F87F0A7}" type="presParOf" srcId="{B664B20A-C700-4182-9CE9-31B9F584C98F}" destId="{9207E4A8-3C61-47A4-AE42-B045DAB41FFD}" srcOrd="3" destOrd="0" presId="urn:microsoft.com/office/officeart/2005/8/layout/cycle5"/>
    <dgm:cxn modelId="{7556CF8F-0088-40B8-A69E-C9CE2787AF7B}" type="presParOf" srcId="{B664B20A-C700-4182-9CE9-31B9F584C98F}" destId="{D1FFB4AE-0678-4430-AE66-29B4F255DB68}" srcOrd="4" destOrd="0" presId="urn:microsoft.com/office/officeart/2005/8/layout/cycle5"/>
    <dgm:cxn modelId="{A79302F9-FF9D-4A6D-928B-3D6A7628252E}" type="presParOf" srcId="{B664B20A-C700-4182-9CE9-31B9F584C98F}" destId="{294FA49D-BDC1-4BC9-99E5-1E48F736AD7C}" srcOrd="5" destOrd="0" presId="urn:microsoft.com/office/officeart/2005/8/layout/cycle5"/>
    <dgm:cxn modelId="{56413592-7B6F-46A7-9335-9AE663AF0322}" type="presParOf" srcId="{B664B20A-C700-4182-9CE9-31B9F584C98F}" destId="{7AAA4F44-DDB7-451D-A588-5B4CCD14EF84}" srcOrd="6" destOrd="0" presId="urn:microsoft.com/office/officeart/2005/8/layout/cycle5"/>
    <dgm:cxn modelId="{57652F2F-C46D-4D9B-AF7D-841FE888F55F}" type="presParOf" srcId="{B664B20A-C700-4182-9CE9-31B9F584C98F}" destId="{52859B27-5D82-4BDD-98B6-78D76725A84F}" srcOrd="7" destOrd="0" presId="urn:microsoft.com/office/officeart/2005/8/layout/cycle5"/>
    <dgm:cxn modelId="{32453258-6A19-4500-A811-B6882DD7ADF8}" type="presParOf" srcId="{B664B20A-C700-4182-9CE9-31B9F584C98F}" destId="{A20EFA21-00BE-4884-A242-73C417CDB09E}" srcOrd="8" destOrd="0" presId="urn:microsoft.com/office/officeart/2005/8/layout/cycle5"/>
    <dgm:cxn modelId="{79915AB7-67BD-42A8-A731-89EDC90A9A81}" type="presParOf" srcId="{B664B20A-C700-4182-9CE9-31B9F584C98F}" destId="{C9F0F247-F1AA-4BC8-87C0-323695299723}" srcOrd="9" destOrd="0" presId="urn:microsoft.com/office/officeart/2005/8/layout/cycle5"/>
    <dgm:cxn modelId="{FD2FCA90-B5D3-4DE5-848E-422014E09362}" type="presParOf" srcId="{B664B20A-C700-4182-9CE9-31B9F584C98F}" destId="{8A2D06A7-B316-4C15-AA52-B055424C050E}" srcOrd="10" destOrd="0" presId="urn:microsoft.com/office/officeart/2005/8/layout/cycle5"/>
    <dgm:cxn modelId="{C9DCC786-7BF7-4C2F-A54C-864E1798BEC8}" type="presParOf" srcId="{B664B20A-C700-4182-9CE9-31B9F584C98F}" destId="{85CA4F6F-6E6C-4FB1-88AD-589AC0DADF08}" srcOrd="11" destOrd="0" presId="urn:microsoft.com/office/officeart/2005/8/layout/cycle5"/>
    <dgm:cxn modelId="{530269DC-B683-4E90-A052-6C0C39A26A70}" type="presParOf" srcId="{B664B20A-C700-4182-9CE9-31B9F584C98F}" destId="{35E498C0-70DB-4784-9D5E-D40ADBCB8069}" srcOrd="12" destOrd="0" presId="urn:microsoft.com/office/officeart/2005/8/layout/cycle5"/>
    <dgm:cxn modelId="{D2704BA4-165F-4321-8A9B-E4EB46A480E8}" type="presParOf" srcId="{B664B20A-C700-4182-9CE9-31B9F584C98F}" destId="{980C551D-F206-4FB1-8326-2636A0463C1C}" srcOrd="13" destOrd="0" presId="urn:microsoft.com/office/officeart/2005/8/layout/cycle5"/>
    <dgm:cxn modelId="{03412875-751C-4F5E-8475-9350121E3CB6}" type="presParOf" srcId="{B664B20A-C700-4182-9CE9-31B9F584C98F}" destId="{6CFBA65D-6A1D-493C-9857-9F295011C91C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9C795E-8592-4B50-BA4C-46F95FABAC98}" type="doc">
      <dgm:prSet loTypeId="urn:microsoft.com/office/officeart/2005/8/layout/cycle1" loCatId="cycle" qsTypeId="urn:microsoft.com/office/officeart/2005/8/quickstyle/3d5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02B56C0B-BFAC-4837-BD29-D50896833835}">
      <dgm:prSet phldrT="[Text]" custT="1"/>
      <dgm:spPr/>
      <dgm:t>
        <a:bodyPr/>
        <a:lstStyle/>
        <a:p>
          <a:r>
            <a:rPr lang="sr-Latn-RS" sz="1200" b="1" dirty="0" smtClean="0">
              <a:latin typeface="Tempus Sans ITC" pitchFamily="82" charset="0"/>
            </a:rPr>
            <a:t>POSMATRANJE</a:t>
          </a:r>
          <a:endParaRPr lang="en-US" sz="1200" b="1" dirty="0">
            <a:latin typeface="Tempus Sans ITC" pitchFamily="82" charset="0"/>
          </a:endParaRPr>
        </a:p>
      </dgm:t>
    </dgm:pt>
    <dgm:pt modelId="{D9566A28-08E2-4090-9C13-BE61A8BE8236}" type="parTrans" cxnId="{F7D6A99B-8A67-4771-BC83-B5A8CAE57EA8}">
      <dgm:prSet/>
      <dgm:spPr/>
      <dgm:t>
        <a:bodyPr/>
        <a:lstStyle/>
        <a:p>
          <a:endParaRPr lang="en-US"/>
        </a:p>
      </dgm:t>
    </dgm:pt>
    <dgm:pt modelId="{85238BFC-7655-4EBE-A7A4-E3490181A23E}" type="sibTrans" cxnId="{F7D6A99B-8A67-4771-BC83-B5A8CAE57EA8}">
      <dgm:prSet/>
      <dgm:spPr/>
      <dgm:t>
        <a:bodyPr/>
        <a:lstStyle/>
        <a:p>
          <a:endParaRPr lang="en-US"/>
        </a:p>
      </dgm:t>
    </dgm:pt>
    <dgm:pt modelId="{594CDC87-7E22-44BD-9353-5165F3276563}">
      <dgm:prSet phldrT="[Text]" custT="1"/>
      <dgm:spPr/>
      <dgm:t>
        <a:bodyPr/>
        <a:lstStyle/>
        <a:p>
          <a:r>
            <a:rPr lang="sr-Latn-RS" sz="1200" b="1" dirty="0" smtClean="0">
              <a:latin typeface="Tempus Sans ITC" pitchFamily="82" charset="0"/>
            </a:rPr>
            <a:t>INDUKCIJA</a:t>
          </a:r>
          <a:endParaRPr lang="en-US" sz="1200" b="1" dirty="0">
            <a:latin typeface="Tempus Sans ITC" pitchFamily="82" charset="0"/>
          </a:endParaRPr>
        </a:p>
      </dgm:t>
    </dgm:pt>
    <dgm:pt modelId="{5DCA3AD3-D6DB-4716-9A5D-A4B636C746F4}" type="parTrans" cxnId="{7F67203E-6D34-48C8-A424-3971AFFD3B21}">
      <dgm:prSet/>
      <dgm:spPr/>
      <dgm:t>
        <a:bodyPr/>
        <a:lstStyle/>
        <a:p>
          <a:endParaRPr lang="en-US"/>
        </a:p>
      </dgm:t>
    </dgm:pt>
    <dgm:pt modelId="{18190D40-807A-42A3-BD78-EF21C2327BF9}" type="sibTrans" cxnId="{7F67203E-6D34-48C8-A424-3971AFFD3B21}">
      <dgm:prSet/>
      <dgm:spPr/>
      <dgm:t>
        <a:bodyPr/>
        <a:lstStyle/>
        <a:p>
          <a:endParaRPr lang="en-US"/>
        </a:p>
      </dgm:t>
    </dgm:pt>
    <dgm:pt modelId="{BC605178-ED35-469E-8754-FB41D3B879FD}">
      <dgm:prSet phldrT="[Text]" custT="1"/>
      <dgm:spPr/>
      <dgm:t>
        <a:bodyPr/>
        <a:lstStyle/>
        <a:p>
          <a:r>
            <a:rPr lang="sr-Latn-RS" sz="1400" b="1" dirty="0" smtClean="0">
              <a:latin typeface="Tempus Sans ITC" pitchFamily="82" charset="0"/>
            </a:rPr>
            <a:t>DEDUKCIJA</a:t>
          </a:r>
          <a:endParaRPr lang="en-US" sz="1400" b="1" dirty="0">
            <a:latin typeface="Tempus Sans ITC" pitchFamily="82" charset="0"/>
          </a:endParaRPr>
        </a:p>
      </dgm:t>
    </dgm:pt>
    <dgm:pt modelId="{A69FBDDC-596A-4D02-BD94-0C813AFF6E6C}" type="parTrans" cxnId="{B9408E9D-1873-4B17-AB49-606343CAC364}">
      <dgm:prSet/>
      <dgm:spPr/>
      <dgm:t>
        <a:bodyPr/>
        <a:lstStyle/>
        <a:p>
          <a:endParaRPr lang="en-US"/>
        </a:p>
      </dgm:t>
    </dgm:pt>
    <dgm:pt modelId="{0D671F1C-CE83-488F-9B7B-5E69071386BE}" type="sibTrans" cxnId="{B9408E9D-1873-4B17-AB49-606343CAC364}">
      <dgm:prSet/>
      <dgm:spPr/>
      <dgm:t>
        <a:bodyPr/>
        <a:lstStyle/>
        <a:p>
          <a:endParaRPr lang="en-US"/>
        </a:p>
      </dgm:t>
    </dgm:pt>
    <dgm:pt modelId="{09C119E4-956A-4B7D-9290-B88E4D6F3222}">
      <dgm:prSet phldrT="[Text]" custT="1"/>
      <dgm:spPr/>
      <dgm:t>
        <a:bodyPr/>
        <a:lstStyle/>
        <a:p>
          <a:r>
            <a:rPr lang="sr-Latn-RS" sz="1400" b="1" dirty="0" smtClean="0">
              <a:latin typeface="Tempus Sans ITC" pitchFamily="82" charset="0"/>
            </a:rPr>
            <a:t>TESTIRANJE</a:t>
          </a:r>
          <a:endParaRPr lang="en-US" sz="1400" b="1" dirty="0">
            <a:latin typeface="Tempus Sans ITC" pitchFamily="82" charset="0"/>
          </a:endParaRPr>
        </a:p>
      </dgm:t>
    </dgm:pt>
    <dgm:pt modelId="{CF6D8417-CA7C-4570-AEC3-1D396A66EE12}" type="parTrans" cxnId="{F64EDA0A-6944-41CF-87E3-37DE56ECF12F}">
      <dgm:prSet/>
      <dgm:spPr/>
      <dgm:t>
        <a:bodyPr/>
        <a:lstStyle/>
        <a:p>
          <a:endParaRPr lang="en-US"/>
        </a:p>
      </dgm:t>
    </dgm:pt>
    <dgm:pt modelId="{D5762F1F-DD7E-43AF-A1D8-C908D6E374D0}" type="sibTrans" cxnId="{F64EDA0A-6944-41CF-87E3-37DE56ECF12F}">
      <dgm:prSet/>
      <dgm:spPr/>
      <dgm:t>
        <a:bodyPr/>
        <a:lstStyle/>
        <a:p>
          <a:endParaRPr lang="en-US"/>
        </a:p>
      </dgm:t>
    </dgm:pt>
    <dgm:pt modelId="{685CBF96-F80F-43D6-AA7C-518E3F470AED}">
      <dgm:prSet phldrT="[Text]" custT="1"/>
      <dgm:spPr/>
      <dgm:t>
        <a:bodyPr/>
        <a:lstStyle/>
        <a:p>
          <a:r>
            <a:rPr lang="sr-Latn-RS" sz="1400" b="1" dirty="0" smtClean="0">
              <a:latin typeface="Tempus Sans ITC" pitchFamily="82" charset="0"/>
            </a:rPr>
            <a:t>EVALUACIJA</a:t>
          </a:r>
          <a:endParaRPr lang="en-US" sz="1400" b="1" dirty="0">
            <a:latin typeface="Tempus Sans ITC" pitchFamily="82" charset="0"/>
          </a:endParaRPr>
        </a:p>
      </dgm:t>
    </dgm:pt>
    <dgm:pt modelId="{96C3962C-C46D-4AA0-AF6B-6A4305B5DA96}" type="parTrans" cxnId="{C409791E-EAE6-4A57-9253-F95771B2C744}">
      <dgm:prSet/>
      <dgm:spPr/>
      <dgm:t>
        <a:bodyPr/>
        <a:lstStyle/>
        <a:p>
          <a:endParaRPr lang="en-US"/>
        </a:p>
      </dgm:t>
    </dgm:pt>
    <dgm:pt modelId="{816C2A9D-A0C9-46BB-9D37-F08A5043AD64}" type="sibTrans" cxnId="{C409791E-EAE6-4A57-9253-F95771B2C744}">
      <dgm:prSet/>
      <dgm:spPr/>
      <dgm:t>
        <a:bodyPr/>
        <a:lstStyle/>
        <a:p>
          <a:endParaRPr lang="en-US"/>
        </a:p>
      </dgm:t>
    </dgm:pt>
    <dgm:pt modelId="{200D9FB9-0EB2-4E2C-950E-B31893033454}" type="pres">
      <dgm:prSet presAssocID="{3A9C795E-8592-4B50-BA4C-46F95FABAC9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3644E9-65FE-401F-A87B-768FAD936B9A}" type="pres">
      <dgm:prSet presAssocID="{02B56C0B-BFAC-4837-BD29-D50896833835}" presName="dummy" presStyleCnt="0"/>
      <dgm:spPr/>
    </dgm:pt>
    <dgm:pt modelId="{E1851D68-58AD-48A3-BFE4-FDF5740443A4}" type="pres">
      <dgm:prSet presAssocID="{02B56C0B-BFAC-4837-BD29-D50896833835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F3A773-E509-4B86-BC38-0F40C6957E23}" type="pres">
      <dgm:prSet presAssocID="{85238BFC-7655-4EBE-A7A4-E3490181A23E}" presName="sibTrans" presStyleLbl="node1" presStyleIdx="0" presStyleCnt="5"/>
      <dgm:spPr/>
      <dgm:t>
        <a:bodyPr/>
        <a:lstStyle/>
        <a:p>
          <a:endParaRPr lang="en-US"/>
        </a:p>
      </dgm:t>
    </dgm:pt>
    <dgm:pt modelId="{437E7A24-585A-4EE8-B94C-B5980568AF42}" type="pres">
      <dgm:prSet presAssocID="{594CDC87-7E22-44BD-9353-5165F3276563}" presName="dummy" presStyleCnt="0"/>
      <dgm:spPr/>
    </dgm:pt>
    <dgm:pt modelId="{E1785783-4235-4617-92C1-3A6195B0AABC}" type="pres">
      <dgm:prSet presAssocID="{594CDC87-7E22-44BD-9353-5165F3276563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C4A1B-8FB0-4934-A550-45BD0F317E33}" type="pres">
      <dgm:prSet presAssocID="{18190D40-807A-42A3-BD78-EF21C2327BF9}" presName="sibTrans" presStyleLbl="node1" presStyleIdx="1" presStyleCnt="5"/>
      <dgm:spPr/>
      <dgm:t>
        <a:bodyPr/>
        <a:lstStyle/>
        <a:p>
          <a:endParaRPr lang="en-US"/>
        </a:p>
      </dgm:t>
    </dgm:pt>
    <dgm:pt modelId="{E5B6386D-E1C2-47A7-8D67-EF27FF1AAF75}" type="pres">
      <dgm:prSet presAssocID="{BC605178-ED35-469E-8754-FB41D3B879FD}" presName="dummy" presStyleCnt="0"/>
      <dgm:spPr/>
    </dgm:pt>
    <dgm:pt modelId="{CB72FE8C-5329-49FE-B395-6D3DD3BA1E60}" type="pres">
      <dgm:prSet presAssocID="{BC605178-ED35-469E-8754-FB41D3B879FD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2AF95C-53F6-4363-A678-DD842F645FF3}" type="pres">
      <dgm:prSet presAssocID="{0D671F1C-CE83-488F-9B7B-5E69071386BE}" presName="sibTrans" presStyleLbl="node1" presStyleIdx="2" presStyleCnt="5"/>
      <dgm:spPr/>
      <dgm:t>
        <a:bodyPr/>
        <a:lstStyle/>
        <a:p>
          <a:endParaRPr lang="en-US"/>
        </a:p>
      </dgm:t>
    </dgm:pt>
    <dgm:pt modelId="{8ABEA145-12BC-4D40-8462-334CFF88DBA7}" type="pres">
      <dgm:prSet presAssocID="{09C119E4-956A-4B7D-9290-B88E4D6F3222}" presName="dummy" presStyleCnt="0"/>
      <dgm:spPr/>
    </dgm:pt>
    <dgm:pt modelId="{C1DFD959-5B2B-4E05-A5ED-2A82990EFE5F}" type="pres">
      <dgm:prSet presAssocID="{09C119E4-956A-4B7D-9290-B88E4D6F3222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7105FE-6F03-4857-9879-D565D67C8DFF}" type="pres">
      <dgm:prSet presAssocID="{D5762F1F-DD7E-43AF-A1D8-C908D6E374D0}" presName="sibTrans" presStyleLbl="node1" presStyleIdx="3" presStyleCnt="5"/>
      <dgm:spPr/>
      <dgm:t>
        <a:bodyPr/>
        <a:lstStyle/>
        <a:p>
          <a:endParaRPr lang="en-US"/>
        </a:p>
      </dgm:t>
    </dgm:pt>
    <dgm:pt modelId="{645314D6-209A-49E0-98AA-C34171AC24EB}" type="pres">
      <dgm:prSet presAssocID="{685CBF96-F80F-43D6-AA7C-518E3F470AED}" presName="dummy" presStyleCnt="0"/>
      <dgm:spPr/>
    </dgm:pt>
    <dgm:pt modelId="{3C422C6B-76E3-4032-93A5-FCD097AB6FA6}" type="pres">
      <dgm:prSet presAssocID="{685CBF96-F80F-43D6-AA7C-518E3F470AED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C67E9E-CD19-4A04-A62E-73E31F7E4ECE}" type="pres">
      <dgm:prSet presAssocID="{816C2A9D-A0C9-46BB-9D37-F08A5043AD64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22367A81-E477-495C-B681-BFA66F6BE359}" type="presOf" srcId="{09C119E4-956A-4B7D-9290-B88E4D6F3222}" destId="{C1DFD959-5B2B-4E05-A5ED-2A82990EFE5F}" srcOrd="0" destOrd="0" presId="urn:microsoft.com/office/officeart/2005/8/layout/cycle1"/>
    <dgm:cxn modelId="{305117ED-7F90-406F-9470-C11EA1C4CA2A}" type="presOf" srcId="{3A9C795E-8592-4B50-BA4C-46F95FABAC98}" destId="{200D9FB9-0EB2-4E2C-950E-B31893033454}" srcOrd="0" destOrd="0" presId="urn:microsoft.com/office/officeart/2005/8/layout/cycle1"/>
    <dgm:cxn modelId="{53166204-116F-4EB0-87F7-20A32BE155DC}" type="presOf" srcId="{594CDC87-7E22-44BD-9353-5165F3276563}" destId="{E1785783-4235-4617-92C1-3A6195B0AABC}" srcOrd="0" destOrd="0" presId="urn:microsoft.com/office/officeart/2005/8/layout/cycle1"/>
    <dgm:cxn modelId="{E2F06E58-C3EB-455C-AE90-371B2FADC3B2}" type="presOf" srcId="{BC605178-ED35-469E-8754-FB41D3B879FD}" destId="{CB72FE8C-5329-49FE-B395-6D3DD3BA1E60}" srcOrd="0" destOrd="0" presId="urn:microsoft.com/office/officeart/2005/8/layout/cycle1"/>
    <dgm:cxn modelId="{A7232CB0-34D8-48CD-B979-183E0C2A44C8}" type="presOf" srcId="{816C2A9D-A0C9-46BB-9D37-F08A5043AD64}" destId="{CAC67E9E-CD19-4A04-A62E-73E31F7E4ECE}" srcOrd="0" destOrd="0" presId="urn:microsoft.com/office/officeart/2005/8/layout/cycle1"/>
    <dgm:cxn modelId="{C0BF6076-B7D3-4BFD-AFA2-65EE9A619FF0}" type="presOf" srcId="{685CBF96-F80F-43D6-AA7C-518E3F470AED}" destId="{3C422C6B-76E3-4032-93A5-FCD097AB6FA6}" srcOrd="0" destOrd="0" presId="urn:microsoft.com/office/officeart/2005/8/layout/cycle1"/>
    <dgm:cxn modelId="{1B483257-F888-4D3F-AB70-18551B74E55B}" type="presOf" srcId="{0D671F1C-CE83-488F-9B7B-5E69071386BE}" destId="{A92AF95C-53F6-4363-A678-DD842F645FF3}" srcOrd="0" destOrd="0" presId="urn:microsoft.com/office/officeart/2005/8/layout/cycle1"/>
    <dgm:cxn modelId="{C409791E-EAE6-4A57-9253-F95771B2C744}" srcId="{3A9C795E-8592-4B50-BA4C-46F95FABAC98}" destId="{685CBF96-F80F-43D6-AA7C-518E3F470AED}" srcOrd="4" destOrd="0" parTransId="{96C3962C-C46D-4AA0-AF6B-6A4305B5DA96}" sibTransId="{816C2A9D-A0C9-46BB-9D37-F08A5043AD64}"/>
    <dgm:cxn modelId="{AF51BD38-AB24-4B4E-B45C-9CED5456AA98}" type="presOf" srcId="{D5762F1F-DD7E-43AF-A1D8-C908D6E374D0}" destId="{A47105FE-6F03-4857-9879-D565D67C8DFF}" srcOrd="0" destOrd="0" presId="urn:microsoft.com/office/officeart/2005/8/layout/cycle1"/>
    <dgm:cxn modelId="{F64EDA0A-6944-41CF-87E3-37DE56ECF12F}" srcId="{3A9C795E-8592-4B50-BA4C-46F95FABAC98}" destId="{09C119E4-956A-4B7D-9290-B88E4D6F3222}" srcOrd="3" destOrd="0" parTransId="{CF6D8417-CA7C-4570-AEC3-1D396A66EE12}" sibTransId="{D5762F1F-DD7E-43AF-A1D8-C908D6E374D0}"/>
    <dgm:cxn modelId="{B9408E9D-1873-4B17-AB49-606343CAC364}" srcId="{3A9C795E-8592-4B50-BA4C-46F95FABAC98}" destId="{BC605178-ED35-469E-8754-FB41D3B879FD}" srcOrd="2" destOrd="0" parTransId="{A69FBDDC-596A-4D02-BD94-0C813AFF6E6C}" sibTransId="{0D671F1C-CE83-488F-9B7B-5E69071386BE}"/>
    <dgm:cxn modelId="{F7D6A99B-8A67-4771-BC83-B5A8CAE57EA8}" srcId="{3A9C795E-8592-4B50-BA4C-46F95FABAC98}" destId="{02B56C0B-BFAC-4837-BD29-D50896833835}" srcOrd="0" destOrd="0" parTransId="{D9566A28-08E2-4090-9C13-BE61A8BE8236}" sibTransId="{85238BFC-7655-4EBE-A7A4-E3490181A23E}"/>
    <dgm:cxn modelId="{6489B75D-3CDF-4BD5-B48D-B34A77EFE007}" type="presOf" srcId="{18190D40-807A-42A3-BD78-EF21C2327BF9}" destId="{E2BC4A1B-8FB0-4934-A550-45BD0F317E33}" srcOrd="0" destOrd="0" presId="urn:microsoft.com/office/officeart/2005/8/layout/cycle1"/>
    <dgm:cxn modelId="{441F5CFE-1BFB-4575-A456-F060A45A30CD}" type="presOf" srcId="{85238BFC-7655-4EBE-A7A4-E3490181A23E}" destId="{17F3A773-E509-4B86-BC38-0F40C6957E23}" srcOrd="0" destOrd="0" presId="urn:microsoft.com/office/officeart/2005/8/layout/cycle1"/>
    <dgm:cxn modelId="{7F67203E-6D34-48C8-A424-3971AFFD3B21}" srcId="{3A9C795E-8592-4B50-BA4C-46F95FABAC98}" destId="{594CDC87-7E22-44BD-9353-5165F3276563}" srcOrd="1" destOrd="0" parTransId="{5DCA3AD3-D6DB-4716-9A5D-A4B636C746F4}" sibTransId="{18190D40-807A-42A3-BD78-EF21C2327BF9}"/>
    <dgm:cxn modelId="{16D1263B-B9F7-43BE-8CA0-452D4FB316CB}" type="presOf" srcId="{02B56C0B-BFAC-4837-BD29-D50896833835}" destId="{E1851D68-58AD-48A3-BFE4-FDF5740443A4}" srcOrd="0" destOrd="0" presId="urn:microsoft.com/office/officeart/2005/8/layout/cycle1"/>
    <dgm:cxn modelId="{E154DAA3-E42A-4D9E-8B31-9D1FC724D740}" type="presParOf" srcId="{200D9FB9-0EB2-4E2C-950E-B31893033454}" destId="{CA3644E9-65FE-401F-A87B-768FAD936B9A}" srcOrd="0" destOrd="0" presId="urn:microsoft.com/office/officeart/2005/8/layout/cycle1"/>
    <dgm:cxn modelId="{BD2D2440-1A14-4085-A3BD-C83DEA638811}" type="presParOf" srcId="{200D9FB9-0EB2-4E2C-950E-B31893033454}" destId="{E1851D68-58AD-48A3-BFE4-FDF5740443A4}" srcOrd="1" destOrd="0" presId="urn:microsoft.com/office/officeart/2005/8/layout/cycle1"/>
    <dgm:cxn modelId="{20F19D19-8856-45F4-825B-5B3DAD9A1EE9}" type="presParOf" srcId="{200D9FB9-0EB2-4E2C-950E-B31893033454}" destId="{17F3A773-E509-4B86-BC38-0F40C6957E23}" srcOrd="2" destOrd="0" presId="urn:microsoft.com/office/officeart/2005/8/layout/cycle1"/>
    <dgm:cxn modelId="{7267302D-924A-4FD1-8A6C-274E783828BD}" type="presParOf" srcId="{200D9FB9-0EB2-4E2C-950E-B31893033454}" destId="{437E7A24-585A-4EE8-B94C-B5980568AF42}" srcOrd="3" destOrd="0" presId="urn:microsoft.com/office/officeart/2005/8/layout/cycle1"/>
    <dgm:cxn modelId="{3F5D814E-5680-43B8-9571-C2E99D8FFDF1}" type="presParOf" srcId="{200D9FB9-0EB2-4E2C-950E-B31893033454}" destId="{E1785783-4235-4617-92C1-3A6195B0AABC}" srcOrd="4" destOrd="0" presId="urn:microsoft.com/office/officeart/2005/8/layout/cycle1"/>
    <dgm:cxn modelId="{8D20EDD1-210B-4386-957A-3BDDD21F0018}" type="presParOf" srcId="{200D9FB9-0EB2-4E2C-950E-B31893033454}" destId="{E2BC4A1B-8FB0-4934-A550-45BD0F317E33}" srcOrd="5" destOrd="0" presId="urn:microsoft.com/office/officeart/2005/8/layout/cycle1"/>
    <dgm:cxn modelId="{04BC3546-B3B7-4007-ABBE-046FC9E2005D}" type="presParOf" srcId="{200D9FB9-0EB2-4E2C-950E-B31893033454}" destId="{E5B6386D-E1C2-47A7-8D67-EF27FF1AAF75}" srcOrd="6" destOrd="0" presId="urn:microsoft.com/office/officeart/2005/8/layout/cycle1"/>
    <dgm:cxn modelId="{4442F42F-F70C-4641-BF60-756A8F6B0781}" type="presParOf" srcId="{200D9FB9-0EB2-4E2C-950E-B31893033454}" destId="{CB72FE8C-5329-49FE-B395-6D3DD3BA1E60}" srcOrd="7" destOrd="0" presId="urn:microsoft.com/office/officeart/2005/8/layout/cycle1"/>
    <dgm:cxn modelId="{C0DA095D-CE4F-487A-890E-7F6E080A7A74}" type="presParOf" srcId="{200D9FB9-0EB2-4E2C-950E-B31893033454}" destId="{A92AF95C-53F6-4363-A678-DD842F645FF3}" srcOrd="8" destOrd="0" presId="urn:microsoft.com/office/officeart/2005/8/layout/cycle1"/>
    <dgm:cxn modelId="{1C2EEC9D-E1FB-4A7E-9489-3DA7DD4C0F38}" type="presParOf" srcId="{200D9FB9-0EB2-4E2C-950E-B31893033454}" destId="{8ABEA145-12BC-4D40-8462-334CFF88DBA7}" srcOrd="9" destOrd="0" presId="urn:microsoft.com/office/officeart/2005/8/layout/cycle1"/>
    <dgm:cxn modelId="{13F4BE01-E18C-47D9-B0FB-A7CAFCE26F9F}" type="presParOf" srcId="{200D9FB9-0EB2-4E2C-950E-B31893033454}" destId="{C1DFD959-5B2B-4E05-A5ED-2A82990EFE5F}" srcOrd="10" destOrd="0" presId="urn:microsoft.com/office/officeart/2005/8/layout/cycle1"/>
    <dgm:cxn modelId="{092F91BD-D095-407A-8692-24CEF78BF504}" type="presParOf" srcId="{200D9FB9-0EB2-4E2C-950E-B31893033454}" destId="{A47105FE-6F03-4857-9879-D565D67C8DFF}" srcOrd="11" destOrd="0" presId="urn:microsoft.com/office/officeart/2005/8/layout/cycle1"/>
    <dgm:cxn modelId="{D5602803-B3C9-44E1-B7E8-5D312087E38D}" type="presParOf" srcId="{200D9FB9-0EB2-4E2C-950E-B31893033454}" destId="{645314D6-209A-49E0-98AA-C34171AC24EB}" srcOrd="12" destOrd="0" presId="urn:microsoft.com/office/officeart/2005/8/layout/cycle1"/>
    <dgm:cxn modelId="{002FA14C-D065-4DF8-96F4-0EE14C7C0F49}" type="presParOf" srcId="{200D9FB9-0EB2-4E2C-950E-B31893033454}" destId="{3C422C6B-76E3-4032-93A5-FCD097AB6FA6}" srcOrd="13" destOrd="0" presId="urn:microsoft.com/office/officeart/2005/8/layout/cycle1"/>
    <dgm:cxn modelId="{066B5475-1B85-4711-9A38-6D788B2B5A70}" type="presParOf" srcId="{200D9FB9-0EB2-4E2C-950E-B31893033454}" destId="{CAC67E9E-CD19-4A04-A62E-73E31F7E4ECE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B1C91-3D00-4F34-9EB7-37733448071C}">
      <dsp:nvSpPr>
        <dsp:cNvPr id="0" name=""/>
        <dsp:cNvSpPr/>
      </dsp:nvSpPr>
      <dsp:spPr>
        <a:xfrm>
          <a:off x="0" y="7649"/>
          <a:ext cx="8504238" cy="11419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empus Sans ITC" pitchFamily="82" charset="0"/>
            </a:rPr>
            <a:t>METODOLOGIJA</a:t>
          </a:r>
          <a:endParaRPr lang="en-US" sz="3600" kern="1200" dirty="0">
            <a:latin typeface="Tempus Sans ITC" pitchFamily="82" charset="0"/>
          </a:endParaRPr>
        </a:p>
      </dsp:txBody>
      <dsp:txXfrm>
        <a:off x="55744" y="63393"/>
        <a:ext cx="8392750" cy="1030432"/>
      </dsp:txXfrm>
    </dsp:sp>
    <dsp:sp modelId="{A56A2F51-A579-48DC-A0FF-3C301622AFFD}">
      <dsp:nvSpPr>
        <dsp:cNvPr id="0" name=""/>
        <dsp:cNvSpPr/>
      </dsp:nvSpPr>
      <dsp:spPr>
        <a:xfrm>
          <a:off x="0" y="1149570"/>
          <a:ext cx="8504238" cy="101016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010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200" kern="1200" dirty="0" smtClean="0">
              <a:latin typeface="Tempus Sans ITC" pitchFamily="82" charset="0"/>
            </a:rPr>
            <a:t>PROCEDURE </a:t>
          </a:r>
          <a:r>
            <a:rPr lang="sr-Latn-RS" sz="3200" kern="1200" dirty="0" smtClean="0">
              <a:latin typeface="Tempus Sans ITC" pitchFamily="82" charset="0"/>
            </a:rPr>
            <a:t> I POSTUPCI </a:t>
          </a:r>
          <a:r>
            <a:rPr lang="en-US" sz="3200" kern="1200" dirty="0" smtClean="0">
              <a:latin typeface="Tempus Sans ITC" pitchFamily="82" charset="0"/>
            </a:rPr>
            <a:t>ISTRA</a:t>
          </a:r>
          <a:r>
            <a:rPr lang="sr-Latn-RS" sz="3200" kern="1200" dirty="0" smtClean="0">
              <a:latin typeface="Tempus Sans ITC" pitchFamily="82" charset="0"/>
            </a:rPr>
            <a:t>Ž</a:t>
          </a:r>
          <a:r>
            <a:rPr lang="en-US" sz="3200" kern="1200" dirty="0" smtClean="0">
              <a:latin typeface="Tempus Sans ITC" pitchFamily="82" charset="0"/>
            </a:rPr>
            <a:t>IVANJA</a:t>
          </a:r>
          <a:endParaRPr lang="en-US" sz="3200" kern="1200" dirty="0">
            <a:latin typeface="Tempus Sans ITC" pitchFamily="82" charset="0"/>
          </a:endParaRPr>
        </a:p>
      </dsp:txBody>
      <dsp:txXfrm>
        <a:off x="0" y="1149570"/>
        <a:ext cx="8504238" cy="1010160"/>
      </dsp:txXfrm>
    </dsp:sp>
    <dsp:sp modelId="{6CADA0F9-E0E2-44ED-9B2F-1EFB3243F103}">
      <dsp:nvSpPr>
        <dsp:cNvPr id="0" name=""/>
        <dsp:cNvSpPr/>
      </dsp:nvSpPr>
      <dsp:spPr>
        <a:xfrm>
          <a:off x="0" y="2159730"/>
          <a:ext cx="8504238" cy="11419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empus Sans ITC" pitchFamily="82" charset="0"/>
            </a:rPr>
            <a:t>METODIKA</a:t>
          </a:r>
          <a:r>
            <a:rPr lang="sr-Latn-RS" sz="3600" kern="1200" dirty="0" smtClean="0">
              <a:latin typeface="Tempus Sans ITC" pitchFamily="82" charset="0"/>
            </a:rPr>
            <a:t> (METODIKE)</a:t>
          </a:r>
          <a:endParaRPr lang="en-US" sz="3600" kern="1200" dirty="0">
            <a:latin typeface="Tempus Sans ITC" pitchFamily="82" charset="0"/>
          </a:endParaRPr>
        </a:p>
      </dsp:txBody>
      <dsp:txXfrm>
        <a:off x="55744" y="2215474"/>
        <a:ext cx="8392750" cy="1030432"/>
      </dsp:txXfrm>
    </dsp:sp>
    <dsp:sp modelId="{82140033-2968-4D56-87D4-3FB07FA40960}">
      <dsp:nvSpPr>
        <dsp:cNvPr id="0" name=""/>
        <dsp:cNvSpPr/>
      </dsp:nvSpPr>
      <dsp:spPr>
        <a:xfrm>
          <a:off x="0" y="3301650"/>
          <a:ext cx="8504238" cy="12627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010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200" kern="1200" dirty="0" smtClean="0">
              <a:latin typeface="Tempus Sans ITC" pitchFamily="82" charset="0"/>
            </a:rPr>
            <a:t>PRIMENJENA</a:t>
          </a:r>
          <a:r>
            <a:rPr lang="en-US" sz="4700" kern="1200" dirty="0" smtClean="0">
              <a:latin typeface="Tempus Sans ITC" pitchFamily="82" charset="0"/>
            </a:rPr>
            <a:t> </a:t>
          </a:r>
          <a:r>
            <a:rPr lang="en-US" sz="3200" kern="1200" dirty="0" smtClean="0">
              <a:latin typeface="Tempus Sans ITC" pitchFamily="82" charset="0"/>
            </a:rPr>
            <a:t>DIDAKTIKA</a:t>
          </a:r>
          <a:r>
            <a:rPr lang="sr-Latn-RS" sz="3200" kern="1200" dirty="0" smtClean="0">
              <a:latin typeface="Tempus Sans ITC" pitchFamily="82" charset="0"/>
            </a:rPr>
            <a:t> – DIDAKTIKA PRIMENJENA NA POSEBAN PREDMET</a:t>
          </a:r>
          <a:endParaRPr lang="en-US" sz="3200" kern="1200" dirty="0">
            <a:latin typeface="Tempus Sans ITC" pitchFamily="82" charset="0"/>
          </a:endParaRPr>
        </a:p>
      </dsp:txBody>
      <dsp:txXfrm>
        <a:off x="0" y="3301650"/>
        <a:ext cx="8504238" cy="12627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77E7F-68FF-468F-8028-C52EEA9FB1D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D37FC-DF41-4F2B-89B7-817A261EAE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87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5EB219-423E-45DC-973F-33875FDA73B8}" type="slidenum">
              <a:rPr lang="en-US" altLang="en-US" sz="1300" smtClean="0"/>
              <a:pPr>
                <a:spcBef>
                  <a:spcPct val="0"/>
                </a:spcBef>
              </a:pPr>
              <a:t>7</a:t>
            </a:fld>
            <a:endParaRPr lang="en-US" altLang="en-US" sz="13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289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FFD8AD-F543-49BF-8C61-4E368030ACDB}" type="slidenum">
              <a:rPr lang="en-US" altLang="en-US" sz="1300" smtClean="0"/>
              <a:pPr>
                <a:spcBef>
                  <a:spcPct val="0"/>
                </a:spcBef>
              </a:pPr>
              <a:t>20</a:t>
            </a:fld>
            <a:endParaRPr lang="en-US" altLang="en-US" sz="13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29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FFD8AD-F543-49BF-8C61-4E368030ACDB}" type="slidenum">
              <a:rPr lang="en-US" altLang="en-US" sz="1300" smtClean="0"/>
              <a:pPr>
                <a:spcBef>
                  <a:spcPct val="0"/>
                </a:spcBef>
              </a:pPr>
              <a:t>21</a:t>
            </a:fld>
            <a:endParaRPr lang="en-US" altLang="en-US" sz="13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115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FFD8AD-F543-49BF-8C61-4E368030ACDB}" type="slidenum">
              <a:rPr lang="en-US" altLang="en-US" sz="1300" smtClean="0"/>
              <a:pPr>
                <a:spcBef>
                  <a:spcPct val="0"/>
                </a:spcBef>
              </a:pPr>
              <a:t>28</a:t>
            </a:fld>
            <a:endParaRPr lang="en-US" altLang="en-US" sz="13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636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43E638-2D73-4BCA-8872-4D905592A522}" type="slidenum">
              <a:rPr lang="en-US" altLang="en-US" sz="1300" smtClean="0"/>
              <a:pPr>
                <a:spcBef>
                  <a:spcPct val="0"/>
                </a:spcBef>
              </a:pPr>
              <a:t>29</a:t>
            </a:fld>
            <a:endParaRPr lang="en-US" altLang="en-US" sz="13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534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D75D70-B028-45AE-90A4-2FCF7098E62F}" type="slidenum">
              <a:rPr lang="en-US" altLang="en-US" sz="1300" smtClean="0"/>
              <a:pPr>
                <a:spcBef>
                  <a:spcPct val="0"/>
                </a:spcBef>
              </a:pPr>
              <a:t>30</a:t>
            </a:fld>
            <a:endParaRPr lang="en-US" altLang="en-US" sz="13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959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4649FB-CFB0-4B15-A2A4-BF84F6861ADC}" type="slidenum">
              <a:rPr lang="en-US" altLang="en-US" sz="1300" smtClean="0"/>
              <a:pPr>
                <a:spcBef>
                  <a:spcPct val="0"/>
                </a:spcBef>
              </a:pPr>
              <a:t>31</a:t>
            </a:fld>
            <a:endParaRPr lang="en-US" altLang="en-US" sz="13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649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4649FB-CFB0-4B15-A2A4-BF84F6861ADC}" type="slidenum">
              <a:rPr lang="en-US" altLang="en-US" sz="1300" smtClean="0"/>
              <a:pPr>
                <a:spcBef>
                  <a:spcPct val="0"/>
                </a:spcBef>
              </a:pPr>
              <a:t>32</a:t>
            </a:fld>
            <a:endParaRPr lang="en-US" altLang="en-US" sz="13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404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4649FB-CFB0-4B15-A2A4-BF84F6861ADC}" type="slidenum">
              <a:rPr lang="en-US" altLang="en-US" sz="1300" smtClean="0"/>
              <a:pPr>
                <a:spcBef>
                  <a:spcPct val="0"/>
                </a:spcBef>
              </a:pPr>
              <a:t>33</a:t>
            </a:fld>
            <a:endParaRPr lang="en-US" altLang="en-US" sz="13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471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05" indent="-3020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161" indent="-24163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426" indent="-24163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690" indent="-24163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7954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218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483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7747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D04D50-317B-4DC9-B906-188D7C10B570}" type="slidenum">
              <a:rPr lang="en-US" altLang="en-US" sz="1300"/>
              <a:pPr>
                <a:spcBef>
                  <a:spcPct val="0"/>
                </a:spcBef>
              </a:pPr>
              <a:t>34</a:t>
            </a:fld>
            <a:endParaRPr lang="en-US" altLang="en-US" sz="13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sr-Latn-CS" altLang="en-US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67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05" indent="-3020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161" indent="-24163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426" indent="-24163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690" indent="-24163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7954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218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483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7747" indent="-2416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D04D50-317B-4DC9-B906-188D7C10B570}" type="slidenum">
              <a:rPr lang="en-US" altLang="en-US" sz="1300"/>
              <a:pPr>
                <a:spcBef>
                  <a:spcPct val="0"/>
                </a:spcBef>
              </a:pPr>
              <a:t>37</a:t>
            </a:fld>
            <a:endParaRPr lang="en-US" altLang="en-US" sz="13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sr-Latn-C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13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CEA6C7-3FE8-44FC-B96E-9EFE65153609}" type="slidenum">
              <a:rPr lang="en-US" altLang="en-US" sz="1300" smtClean="0"/>
              <a:pPr>
                <a:spcBef>
                  <a:spcPct val="0"/>
                </a:spcBef>
              </a:pPr>
              <a:t>8</a:t>
            </a:fld>
            <a:endParaRPr lang="en-US" altLang="en-US" sz="1300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453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B97087-89A2-40B6-BE0B-3B1E8189E0E7}" type="slidenum">
              <a:rPr lang="en-US" altLang="en-US" sz="1300" smtClean="0"/>
              <a:pPr>
                <a:spcBef>
                  <a:spcPct val="0"/>
                </a:spcBef>
              </a:pPr>
              <a:t>10</a:t>
            </a:fld>
            <a:endParaRPr lang="en-US" altLang="en-US" sz="1300" dirty="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976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FFD8AD-F543-49BF-8C61-4E368030ACDB}" type="slidenum">
              <a:rPr lang="en-US" altLang="en-US" sz="1300" smtClean="0"/>
              <a:pPr>
                <a:spcBef>
                  <a:spcPct val="0"/>
                </a:spcBef>
              </a:pPr>
              <a:t>12</a:t>
            </a:fld>
            <a:endParaRPr lang="en-US" altLang="en-US" sz="13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102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FFD8AD-F543-49BF-8C61-4E368030ACDB}" type="slidenum">
              <a:rPr lang="en-US" altLang="en-US" sz="1300" smtClean="0"/>
              <a:pPr>
                <a:spcBef>
                  <a:spcPct val="0"/>
                </a:spcBef>
              </a:pPr>
              <a:t>14</a:t>
            </a:fld>
            <a:endParaRPr lang="en-US" altLang="en-US" sz="13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97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FFD8AD-F543-49BF-8C61-4E368030ACDB}" type="slidenum">
              <a:rPr lang="en-US" altLang="en-US" sz="1300" smtClean="0"/>
              <a:pPr>
                <a:spcBef>
                  <a:spcPct val="0"/>
                </a:spcBef>
              </a:pPr>
              <a:t>15</a:t>
            </a:fld>
            <a:endParaRPr lang="en-US" altLang="en-US" sz="13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378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FFD8AD-F543-49BF-8C61-4E368030ACDB}" type="slidenum">
              <a:rPr lang="en-US" altLang="en-US" sz="1300" smtClean="0"/>
              <a:pPr>
                <a:spcBef>
                  <a:spcPct val="0"/>
                </a:spcBef>
              </a:pPr>
              <a:t>16</a:t>
            </a:fld>
            <a:endParaRPr lang="en-US" altLang="en-US" sz="13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296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FFD8AD-F543-49BF-8C61-4E368030ACDB}" type="slidenum">
              <a:rPr lang="en-US" altLang="en-US" sz="1300" smtClean="0"/>
              <a:pPr>
                <a:spcBef>
                  <a:spcPct val="0"/>
                </a:spcBef>
              </a:pPr>
              <a:t>17</a:t>
            </a:fld>
            <a:endParaRPr lang="en-US" altLang="en-US" sz="13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425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FFD8AD-F543-49BF-8C61-4E368030ACDB}" type="slidenum">
              <a:rPr lang="en-US" altLang="en-US" sz="1300" smtClean="0"/>
              <a:pPr>
                <a:spcBef>
                  <a:spcPct val="0"/>
                </a:spcBef>
              </a:pPr>
              <a:t>19</a:t>
            </a:fld>
            <a:endParaRPr lang="en-US" altLang="en-US" sz="13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39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4809-F979-438C-9291-DDC104B9E411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4DABAD-173C-4E2A-8C33-CB76DBBB3B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4809-F979-438C-9291-DDC104B9E411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ABAD-173C-4E2A-8C33-CB76DBBB3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74DABAD-173C-4E2A-8C33-CB76DBBB3B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4809-F979-438C-9291-DDC104B9E411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4809-F979-438C-9291-DDC104B9E411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74DABAD-173C-4E2A-8C33-CB76DBBB3B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4809-F979-438C-9291-DDC104B9E411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4DABAD-173C-4E2A-8C33-CB76DBBB3B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CF84809-F979-438C-9291-DDC104B9E411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ABAD-173C-4E2A-8C33-CB76DBBB3B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4809-F979-438C-9291-DDC104B9E411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74DABAD-173C-4E2A-8C33-CB76DBBB3B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4809-F979-438C-9291-DDC104B9E411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74DABAD-173C-4E2A-8C33-CB76DBBB3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4809-F979-438C-9291-DDC104B9E411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4DABAD-173C-4E2A-8C33-CB76DBBB3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4DABAD-173C-4E2A-8C33-CB76DBBB3B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84809-F979-438C-9291-DDC104B9E411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74DABAD-173C-4E2A-8C33-CB76DBBB3B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CF84809-F979-438C-9291-DDC104B9E411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CF84809-F979-438C-9291-DDC104B9E411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4DABAD-173C-4E2A-8C33-CB76DBBB3B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743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FAKULTET </a:t>
            </a:r>
            <a:r>
              <a:rPr lang="sr-Latn-RS" dirty="0" smtClean="0">
                <a:solidFill>
                  <a:schemeClr val="tx2">
                    <a:lumMod val="75000"/>
                  </a:schemeClr>
                </a:solidFill>
              </a:rPr>
              <a:t>PEDAGOŠKIH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nauka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Univerzitet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u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kragujevcu</a:t>
            </a:r>
            <a:endParaRPr lang="sr-Latn-R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UY" sz="4400" b="1" dirty="0" smtClean="0">
                <a:solidFill>
                  <a:schemeClr val="tx2">
                    <a:lumMod val="75000"/>
                  </a:schemeClr>
                </a:solidFill>
                <a:latin typeface="Tempus Sans ITC" pitchFamily="82" charset="0"/>
              </a:rPr>
              <a:t>METODOLOGIJA PEDAGO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Tempus Sans ITC" pitchFamily="82" charset="0"/>
              </a:rPr>
              <a:t>ŠKIH ISTRAŽ</a:t>
            </a:r>
            <a:r>
              <a:rPr lang="sr-Latn-RS" sz="4400" b="1" dirty="0" smtClean="0">
                <a:solidFill>
                  <a:schemeClr val="tx2">
                    <a:lumMod val="75000"/>
                  </a:schemeClr>
                </a:solidFill>
                <a:latin typeface="Tempus Sans ITC" pitchFamily="82" charset="0"/>
              </a:rPr>
              <a:t>IV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Tempus Sans ITC" pitchFamily="82" charset="0"/>
              </a:rPr>
              <a:t>ANJA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empus Sans ITC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4191000"/>
            <a:ext cx="990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D:\MyPc\Logo pisar bord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4191000"/>
            <a:ext cx="1295400" cy="1265635"/>
          </a:xfrm>
          <a:prstGeom prst="rect">
            <a:avLst/>
          </a:prstGeom>
          <a:noFill/>
        </p:spPr>
      </p:pic>
      <p:pic>
        <p:nvPicPr>
          <p:cNvPr id="7" name="Picture 2" descr="C:\Users\Toshiba\Pictures\MPI pictur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228600"/>
            <a:ext cx="1114425" cy="647700"/>
          </a:xfrm>
          <a:prstGeom prst="rect">
            <a:avLst/>
          </a:prstGeom>
          <a:noFill/>
        </p:spPr>
      </p:pic>
      <p:pic>
        <p:nvPicPr>
          <p:cNvPr id="8" name="Picture 12" descr="Резултат слика за blue circ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4191001"/>
            <a:ext cx="1434354" cy="1219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450675" y="3429000"/>
            <a:ext cx="8336167" cy="107157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r>
              <a:rPr lang="sr-Latn-RS" sz="2400" dirty="0">
                <a:solidFill>
                  <a:schemeClr val="tx1"/>
                </a:solidFill>
              </a:rPr>
              <a:t>							        				</a:t>
            </a:r>
            <a:r>
              <a:rPr lang="sr-Latn-RS" sz="2400" dirty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     </a:t>
            </a:r>
            <a:r>
              <a:rPr lang="sr-Latn-RS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MEtodologija</a:t>
            </a:r>
            <a:endParaRPr lang="en-US" sz="240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2296814" y="4714884"/>
            <a:ext cx="3643338" cy="18573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sr-Latn-RS" sz="2400" dirty="0">
              <a:latin typeface="Times New Roman" pitchFamily="18" charset="0"/>
            </a:endParaRPr>
          </a:p>
          <a:p>
            <a:pPr>
              <a:defRPr/>
            </a:pPr>
            <a:endParaRPr lang="sr-Latn-RS" sz="2400" dirty="0">
              <a:latin typeface="Times New Roman" pitchFamily="18" charset="0"/>
            </a:endParaRPr>
          </a:p>
          <a:p>
            <a:pPr>
              <a:defRPr/>
            </a:pPr>
            <a:r>
              <a:rPr lang="sr-Latn-RS" sz="2400" dirty="0">
                <a:latin typeface="Times New Roman" pitchFamily="18" charset="0"/>
              </a:rPr>
              <a:t>	</a:t>
            </a:r>
            <a:r>
              <a:rPr lang="sr-Latn-R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   </a:t>
            </a:r>
            <a:r>
              <a:rPr lang="sr-Latn-RS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Teorija</a:t>
            </a:r>
            <a:endParaRPr lang="en-US" b="1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2500312" y="3571882"/>
            <a:ext cx="357187" cy="857250"/>
          </a:xfrm>
          <a:prstGeom prst="downArrow">
            <a:avLst>
              <a:gd name="adj1" fmla="val 35371"/>
              <a:gd name="adj2" fmla="val 71943"/>
            </a:avLst>
          </a:prstGeom>
          <a:solidFill>
            <a:schemeClr val="bg1"/>
          </a:solidFill>
          <a:ln>
            <a:headEnd type="none" w="med" len="med"/>
            <a:tailEnd type="none" w="med" len="med"/>
          </a:ln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3500430" y="3571882"/>
            <a:ext cx="357188" cy="857250"/>
          </a:xfrm>
          <a:prstGeom prst="downArrow">
            <a:avLst>
              <a:gd name="adj1" fmla="val 35371"/>
              <a:gd name="adj2" fmla="val 71943"/>
            </a:avLst>
          </a:prstGeom>
          <a:solidFill>
            <a:schemeClr val="bg1"/>
          </a:solidFill>
          <a:ln>
            <a:headEnd type="none" w="med" len="med"/>
            <a:tailEnd type="none" w="med" len="med"/>
          </a:ln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4500562" y="3571882"/>
            <a:ext cx="357188" cy="857250"/>
          </a:xfrm>
          <a:prstGeom prst="downArrow">
            <a:avLst>
              <a:gd name="adj1" fmla="val 35371"/>
              <a:gd name="adj2" fmla="val 71943"/>
            </a:avLst>
          </a:prstGeom>
          <a:solidFill>
            <a:schemeClr val="bg1"/>
          </a:solidFill>
          <a:ln>
            <a:headEnd type="none" w="med" len="med"/>
            <a:tailEnd type="none" w="med" len="med"/>
          </a:ln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5500694" y="3571882"/>
            <a:ext cx="357188" cy="857250"/>
          </a:xfrm>
          <a:prstGeom prst="downArrow">
            <a:avLst>
              <a:gd name="adj1" fmla="val 35371"/>
              <a:gd name="adj2" fmla="val 71943"/>
            </a:avLst>
          </a:prstGeom>
          <a:solidFill>
            <a:schemeClr val="bg1"/>
          </a:solidFill>
          <a:ln>
            <a:headEnd type="none" w="med" len="med"/>
            <a:tailEnd type="none" w="med" len="med"/>
          </a:ln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928911" y="5857892"/>
            <a:ext cx="500062" cy="4286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sr-Latn-RS" altLang="en-US" sz="1500" b="1" smtClean="0">
                <a:solidFill>
                  <a:schemeClr val="bg1"/>
                </a:solidFill>
                <a:latin typeface="Calibri" panose="020F0502020204030204" pitchFamily="34" charset="0"/>
              </a:rPr>
              <a:t>Č</a:t>
            </a:r>
            <a:endParaRPr lang="en-US" altLang="en-US" sz="15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571853" y="5286388"/>
            <a:ext cx="500063" cy="4286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sr-Latn-RS" altLang="en-US" sz="1500" b="1" smtClean="0">
                <a:solidFill>
                  <a:schemeClr val="bg1"/>
                </a:solidFill>
                <a:latin typeface="Calibri" panose="020F0502020204030204" pitchFamily="34" charset="0"/>
              </a:rPr>
              <a:t>Č</a:t>
            </a:r>
            <a:endParaRPr lang="en-US" altLang="en-US" sz="15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071919" y="4929198"/>
            <a:ext cx="500062" cy="4286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sr-Latn-RS" altLang="en-US" sz="1500" b="1" smtClean="0">
                <a:solidFill>
                  <a:schemeClr val="bg1"/>
                </a:solidFill>
                <a:latin typeface="Calibri" panose="020F0502020204030204" pitchFamily="34" charset="0"/>
              </a:rPr>
              <a:t>Č</a:t>
            </a:r>
            <a:endParaRPr lang="en-US" altLang="en-US" sz="15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936026" y="5286385"/>
            <a:ext cx="500062" cy="4286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sr-Latn-RS" altLang="en-US" sz="1500" b="1" smtClean="0">
                <a:solidFill>
                  <a:schemeClr val="bg1"/>
                </a:solidFill>
                <a:latin typeface="Calibri" panose="020F0502020204030204" pitchFamily="34" charset="0"/>
              </a:rPr>
              <a:t>Č</a:t>
            </a:r>
            <a:endParaRPr lang="en-US" altLang="en-US" sz="15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643423" y="4857760"/>
            <a:ext cx="500062" cy="4286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sr-Latn-RS" altLang="en-US" sz="1500" b="1" smtClean="0">
                <a:solidFill>
                  <a:schemeClr val="bg1"/>
                </a:solidFill>
                <a:latin typeface="Calibri" panose="020F0502020204030204" pitchFamily="34" charset="0"/>
              </a:rPr>
              <a:t>Č</a:t>
            </a:r>
            <a:endParaRPr lang="en-US" altLang="en-US" sz="15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143489" y="5715016"/>
            <a:ext cx="500062" cy="4286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sr-Latn-RS" altLang="en-US" sz="1500" b="1" smtClean="0">
                <a:solidFill>
                  <a:schemeClr val="bg1"/>
                </a:solidFill>
                <a:latin typeface="Calibri" panose="020F0502020204030204" pitchFamily="34" charset="0"/>
              </a:rPr>
              <a:t>Č</a:t>
            </a:r>
            <a:endParaRPr lang="en-US" altLang="en-US" sz="15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428860" y="5429252"/>
            <a:ext cx="500062" cy="4286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sr-Latn-RS" altLang="en-US" sz="1500" b="1" smtClean="0">
                <a:solidFill>
                  <a:schemeClr val="bg1"/>
                </a:solidFill>
                <a:latin typeface="Calibri" panose="020F0502020204030204" pitchFamily="34" charset="0"/>
              </a:rPr>
              <a:t>Č</a:t>
            </a:r>
            <a:endParaRPr lang="en-US" altLang="en-US" sz="15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643295" y="6072206"/>
            <a:ext cx="500062" cy="4286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sr-Latn-RS" altLang="en-US" sz="1500" b="1" smtClean="0">
                <a:solidFill>
                  <a:schemeClr val="bg1"/>
                </a:solidFill>
                <a:latin typeface="Calibri" panose="020F0502020204030204" pitchFamily="34" charset="0"/>
              </a:rPr>
              <a:t>Č</a:t>
            </a:r>
            <a:endParaRPr lang="en-US" altLang="en-US" sz="15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000349" y="4929198"/>
            <a:ext cx="500062" cy="4286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sr-Latn-RS" altLang="en-US" sz="1500" b="1" smtClean="0">
                <a:solidFill>
                  <a:schemeClr val="bg1"/>
                </a:solidFill>
                <a:latin typeface="Calibri" panose="020F0502020204030204" pitchFamily="34" charset="0"/>
              </a:rPr>
              <a:t>Č</a:t>
            </a:r>
            <a:endParaRPr lang="en-US" altLang="en-US" sz="15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C:\Users\Pedja\Desktop\481px-Snellen_char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33"/>
          <a:stretch>
            <a:fillRect/>
          </a:stretch>
        </p:blipFill>
        <p:spPr bwMode="auto">
          <a:xfrm>
            <a:off x="450850" y="1598613"/>
            <a:ext cx="80803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Pedja\Desktop\audiomet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620838"/>
            <a:ext cx="1952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971549" y="115888"/>
            <a:ext cx="78152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BB1C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sr-Latn-CS" altLang="sr-Latn-RS" sz="3600" cap="small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istraživanje, nauka i metodologija</a:t>
            </a:r>
            <a:endParaRPr kumimoji="1" lang="en-US" altLang="sr-Latn-RS" sz="3600" cap="small" dirty="0" smtClean="0">
              <a:solidFill>
                <a:schemeClr val="bg2">
                  <a:lumMod val="25000"/>
                </a:schemeClr>
              </a:solidFill>
              <a:latin typeface="Tempus Sans ITC" pitchFamily="82" charset="0"/>
              <a:cs typeface="Segoe UI Light" panose="020B0502040204020203" pitchFamily="34" charset="0"/>
            </a:endParaRPr>
          </a:p>
        </p:txBody>
      </p:sp>
      <p:pic>
        <p:nvPicPr>
          <p:cNvPr id="13351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r="5386"/>
          <a:stretch>
            <a:fillRect/>
          </a:stretch>
        </p:blipFill>
        <p:spPr bwMode="auto">
          <a:xfrm>
            <a:off x="3660775" y="1643063"/>
            <a:ext cx="1295400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2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1612900"/>
            <a:ext cx="149225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3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1703388"/>
            <a:ext cx="174625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Down Arrow 34"/>
          <p:cNvSpPr/>
          <p:nvPr/>
        </p:nvSpPr>
        <p:spPr bwMode="auto">
          <a:xfrm>
            <a:off x="1475656" y="3573016"/>
            <a:ext cx="357187" cy="857250"/>
          </a:xfrm>
          <a:prstGeom prst="downArrow">
            <a:avLst>
              <a:gd name="adj1" fmla="val 35371"/>
              <a:gd name="adj2" fmla="val 71943"/>
            </a:avLst>
          </a:prstGeom>
          <a:solidFill>
            <a:schemeClr val="bg1"/>
          </a:solidFill>
          <a:ln>
            <a:headEnd type="none" w="med" len="med"/>
            <a:tailEnd type="none" w="med" len="med"/>
          </a:ln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8" name="Picture 2" descr="C:\Users\Toshiba\Pictures\MPI picture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12314" y="5918200"/>
            <a:ext cx="111442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801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KLASIČNI PERIOD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PLATON</a:t>
            </a: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ARISTOTEL (390-350 BC)</a:t>
            </a: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PTOLOMEJ (40 AD)</a:t>
            </a:r>
          </a:p>
          <a:p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Ibn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Hasan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, Al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Biruni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Ibn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Sina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( 1000 AD,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sistematsko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posmatranje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eksperiment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)</a:t>
            </a: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RODŽER BEKON (1260 AD,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indukcija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opservacija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dedukcija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)</a:t>
            </a: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KOPERNIK (1500 AD)</a:t>
            </a: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GALILEJ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pic>
        <p:nvPicPr>
          <p:cNvPr id="4" name="Picture 2" descr="C:\Users\Toshiba\Pictures\MPI pictu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28600"/>
            <a:ext cx="1114425" cy="647700"/>
          </a:xfrm>
          <a:prstGeom prst="rect">
            <a:avLst/>
          </a:prstGeom>
          <a:noFill/>
        </p:spPr>
      </p:pic>
      <p:pic>
        <p:nvPicPr>
          <p:cNvPr id="5" name="Picture 12" descr="Резултат слика за blue circ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5638800"/>
            <a:ext cx="1524000" cy="1001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71" y="1801906"/>
            <a:ext cx="4908828" cy="5056093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 flipH="1">
            <a:off x="2675965" y="491311"/>
            <a:ext cx="3603024" cy="16719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71552" y="115890"/>
            <a:ext cx="806487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BB1C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sr-Latn-CS" altLang="sr-Latn-RS" sz="4200" cap="small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Aristotel</a:t>
            </a:r>
            <a:endParaRPr kumimoji="1" lang="en-US" altLang="sr-Latn-RS" sz="4200" cap="small" dirty="0">
              <a:solidFill>
                <a:schemeClr val="bg2">
                  <a:lumMod val="25000"/>
                </a:schemeClr>
              </a:solidFill>
              <a:latin typeface="Tempus Sans ITC" pitchFamily="82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0418" y="5384801"/>
            <a:ext cx="313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Deduktivno zaključivanje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Tempus Sans ITC" pitchFamily="82" charset="0"/>
              <a:cs typeface="Segoe UI Light" panose="020B0502040204020203" pitchFamily="34" charset="0"/>
            </a:endParaRPr>
          </a:p>
          <a:p>
            <a:r>
              <a:rPr lang="sr-Latn-RS" sz="2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Formalna logika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1117" y="843541"/>
            <a:ext cx="23240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i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Svi ljudi su smrtni. </a:t>
            </a:r>
          </a:p>
          <a:p>
            <a:pPr algn="ctr"/>
            <a:r>
              <a:rPr lang="sr-Latn-RS" i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Ja sam čovek.</a:t>
            </a:r>
          </a:p>
          <a:p>
            <a:pPr algn="ctr"/>
            <a:r>
              <a:rPr lang="sr-Latn-RS" i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Dakle, ja sam smrtan.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98583" y="843541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384 – 322 pne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1" name="Picture 2" descr="C:\Users\Toshiba\Pictures\MPI pictur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372" y="272143"/>
            <a:ext cx="111442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343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PROSVETITELJSTVO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GALILEJ (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nauka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: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filosofija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,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etika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,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teologija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)</a:t>
            </a:r>
          </a:p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DEKART (Cogito, ergo sum)</a:t>
            </a:r>
          </a:p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FRENSIS BEKON</a:t>
            </a:r>
          </a:p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DEJVID HJUM (problem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indukcije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)</a:t>
            </a:r>
          </a:p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NEMAČKI IDEALIZAM</a:t>
            </a:r>
          </a:p>
          <a:p>
            <a:endParaRPr lang="en-US" sz="3200" dirty="0" smtClean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LOGIČKI POZITIVIZAM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Users\Toshiba\Pictures\MPI pictu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28600"/>
            <a:ext cx="1114425" cy="647700"/>
          </a:xfrm>
          <a:prstGeom prst="rect">
            <a:avLst/>
          </a:prstGeom>
          <a:noFill/>
        </p:spPr>
      </p:pic>
      <p:pic>
        <p:nvPicPr>
          <p:cNvPr id="5" name="Picture 12" descr="Резултат слика за blue circ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5638800"/>
            <a:ext cx="1524000" cy="1001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5" r="16618" b="925"/>
          <a:stretch/>
        </p:blipFill>
        <p:spPr>
          <a:xfrm>
            <a:off x="3505200" y="1524000"/>
            <a:ext cx="5191250" cy="482709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71552" y="115890"/>
            <a:ext cx="806487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BB1C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sr-Latn-CS" altLang="sr-Latn-RS" sz="4200" cap="small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Frensis Bekon</a:t>
            </a:r>
            <a:endParaRPr kumimoji="1" lang="en-US" altLang="sr-Latn-RS" sz="4200" cap="small" dirty="0">
              <a:solidFill>
                <a:schemeClr val="bg2">
                  <a:lumMod val="25000"/>
                </a:schemeClr>
              </a:solidFill>
              <a:latin typeface="Tempus Sans ITC" pitchFamily="82" charset="0"/>
              <a:cs typeface="Segoe UI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800" y="838200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1561 – 1626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0133" y="5425646"/>
            <a:ext cx="2816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dirty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Induktivno </a:t>
            </a:r>
            <a:r>
              <a:rPr lang="sr-Latn-RS" sz="2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zaključivanje</a:t>
            </a:r>
          </a:p>
          <a:p>
            <a:r>
              <a:rPr lang="sr-Latn-RS" sz="2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Eksperiment</a:t>
            </a:r>
          </a:p>
        </p:txBody>
      </p:sp>
      <p:pic>
        <p:nvPicPr>
          <p:cNvPr id="7" name="Picture 2" descr="C:\Users\Toshiba\Pictures\MPI pictur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885" y="243114"/>
            <a:ext cx="111442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291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828800" y="228600"/>
            <a:ext cx="7174771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BB1C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sr-Latn-CS" altLang="sr-Latn-RS" sz="4200" cap="small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eksperiment u pizi</a:t>
            </a:r>
            <a:endParaRPr kumimoji="1" lang="en-US" altLang="sr-Latn-RS" sz="4200" cap="small" dirty="0">
              <a:solidFill>
                <a:schemeClr val="bg2">
                  <a:lumMod val="25000"/>
                </a:schemeClr>
              </a:solidFill>
              <a:latin typeface="Tempus Sans ITC" pitchFamily="82" charset="0"/>
              <a:cs typeface="Segoe UI Ligh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724400"/>
            <a:ext cx="1609821" cy="1865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6" y="1676400"/>
            <a:ext cx="6769155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0" y="4419600"/>
            <a:ext cx="1196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dirty="0" smtClean="0">
                <a:latin typeface="Tempus Sans ITC" pitchFamily="82" charset="0"/>
                <a:cs typeface="Segoe UI Light" panose="020B0502040204020203" pitchFamily="34" charset="0"/>
              </a:rPr>
              <a:t>1564 - 1642</a:t>
            </a:r>
            <a:endParaRPr lang="en-US" sz="1600" dirty="0">
              <a:latin typeface="Tempus Sans ITC" pitchFamily="82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4038600"/>
            <a:ext cx="1382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dirty="0" smtClean="0">
                <a:latin typeface="Tempus Sans ITC" pitchFamily="82" charset="0"/>
                <a:cs typeface="Segoe UI Light" panose="020B0502040204020203" pitchFamily="34" charset="0"/>
              </a:rPr>
              <a:t>Galileo Galilej</a:t>
            </a:r>
            <a:endParaRPr lang="en-US" sz="1600" dirty="0">
              <a:latin typeface="Tempus Sans ITC" pitchFamily="82" charset="0"/>
              <a:cs typeface="Segoe UI Ligh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057400"/>
            <a:ext cx="1406844" cy="16724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057400"/>
            <a:ext cx="1578840" cy="1626132"/>
          </a:xfrm>
          <a:prstGeom prst="rect">
            <a:avLst/>
          </a:prstGeom>
        </p:spPr>
      </p:pic>
      <p:pic>
        <p:nvPicPr>
          <p:cNvPr id="10" name="Picture 2" descr="C:\Users\Toshiba\Pictures\MPI picture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8428" y="257628"/>
            <a:ext cx="111442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28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38400"/>
            <a:ext cx="6647330" cy="36284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838200"/>
            <a:ext cx="4505325" cy="1504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3434" y="6389827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1822 - 1884</a:t>
            </a:r>
            <a:endParaRPr lang="en-U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4865" y="6389827"/>
            <a:ext cx="2054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Gregor</a:t>
            </a:r>
            <a:r>
              <a:rPr lang="en-US" sz="1600" b="1" dirty="0" smtClean="0"/>
              <a:t> </a:t>
            </a:r>
            <a:r>
              <a:rPr lang="en-U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Johan 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Mendel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1327" y="118486"/>
            <a:ext cx="7174771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BB1C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sr-Latn-CS" altLang="sr-Latn-RS" sz="4200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kumimoji="1" lang="sr-Latn-CS" altLang="sr-Latn-RS" sz="4200" cap="small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baštenski grašak</a:t>
            </a:r>
            <a:endParaRPr kumimoji="1" lang="en-US" altLang="sr-Latn-RS" sz="4200" cap="small" dirty="0">
              <a:solidFill>
                <a:schemeClr val="bg2">
                  <a:lumMod val="25000"/>
                </a:schemeClr>
              </a:solidFill>
              <a:latin typeface="Tempus Sans ITC" pitchFamily="82" charset="0"/>
              <a:cs typeface="Segoe UI Light" panose="020B0502040204020203" pitchFamily="34" charset="0"/>
            </a:endParaRPr>
          </a:p>
        </p:txBody>
      </p:sp>
      <p:pic>
        <p:nvPicPr>
          <p:cNvPr id="9" name="Picture 2" descr="C:\Users\Toshiba\Pictures\MPI pictur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2943" y="199572"/>
            <a:ext cx="111442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610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71552" y="115890"/>
            <a:ext cx="806487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BB1C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sr-Latn-CS" altLang="sr-Latn-RS" sz="4200" cap="small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randomizirani eksperiment</a:t>
            </a:r>
            <a:endParaRPr kumimoji="1" lang="en-US" altLang="sr-Latn-RS" sz="4200" cap="small" dirty="0">
              <a:solidFill>
                <a:schemeClr val="bg2">
                  <a:lumMod val="25000"/>
                </a:schemeClr>
              </a:solidFill>
              <a:latin typeface="Tempus Sans ITC" pitchFamily="82" charset="0"/>
              <a:cs typeface="Segoe UI Light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4"/>
          <a:stretch/>
        </p:blipFill>
        <p:spPr>
          <a:xfrm>
            <a:off x="5638800" y="1600200"/>
            <a:ext cx="3234018" cy="3943350"/>
          </a:xfrm>
          <a:prstGeom prst="rect">
            <a:avLst/>
          </a:prstGeom>
        </p:spPr>
      </p:pic>
      <p:grpSp>
        <p:nvGrpSpPr>
          <p:cNvPr id="3" name="Group 15"/>
          <p:cNvGrpSpPr/>
          <p:nvPr/>
        </p:nvGrpSpPr>
        <p:grpSpPr>
          <a:xfrm>
            <a:off x="1148091" y="1446681"/>
            <a:ext cx="4210586" cy="2718546"/>
            <a:chOff x="314374" y="1355913"/>
            <a:chExt cx="4210586" cy="2718546"/>
          </a:xfrm>
          <a:solidFill>
            <a:schemeClr val="bg2">
              <a:lumMod val="75000"/>
            </a:schemeClr>
          </a:solidFill>
        </p:grpSpPr>
        <p:sp>
          <p:nvSpPr>
            <p:cNvPr id="2" name="Rounded Rectangle 1"/>
            <p:cNvSpPr/>
            <p:nvPr/>
          </p:nvSpPr>
          <p:spPr>
            <a:xfrm>
              <a:off x="1789066" y="1355913"/>
              <a:ext cx="1179886" cy="92000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16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Uzorak ispitanika</a:t>
              </a:r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4374" y="3519767"/>
              <a:ext cx="1864050" cy="554692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16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Eksperimentalna grupa</a:t>
              </a:r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660910" y="3519767"/>
              <a:ext cx="1864050" cy="554692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16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Kontrolna     grupa</a:t>
              </a:r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5" name="Straight Arrow Connector 4"/>
            <p:cNvCxnSpPr>
              <a:stCxn id="2" idx="2"/>
              <a:endCxn id="7" idx="0"/>
            </p:cNvCxnSpPr>
            <p:nvPr/>
          </p:nvCxnSpPr>
          <p:spPr>
            <a:xfrm flipH="1">
              <a:off x="1246399" y="2275916"/>
              <a:ext cx="1132610" cy="1243851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2" idx="2"/>
              <a:endCxn id="8" idx="0"/>
            </p:cNvCxnSpPr>
            <p:nvPr/>
          </p:nvCxnSpPr>
          <p:spPr>
            <a:xfrm>
              <a:off x="2379009" y="2275916"/>
              <a:ext cx="1213926" cy="1243851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744976" y="2918011"/>
              <a:ext cx="1375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6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randomizacija</a:t>
              </a:r>
              <a:endParaRPr lang="en-US" sz="16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47157" y="4528272"/>
            <a:ext cx="10353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Pretest</a:t>
            </a:r>
          </a:p>
          <a:p>
            <a:endParaRPr lang="sr-Latn-RS" sz="16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Tretman</a:t>
            </a:r>
          </a:p>
          <a:p>
            <a:endParaRPr lang="sr-Latn-R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Posttest </a:t>
            </a:r>
            <a:endParaRPr lang="sr-Latn-R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56018" y="4528272"/>
            <a:ext cx="6226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</a:t>
            </a:r>
            <a:r>
              <a:rPr lang="sr-Latn-RS" sz="1600" baseline="-25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</a:p>
          <a:p>
            <a:endParaRPr lang="sr-Latn-RS" sz="16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X</a:t>
            </a:r>
            <a:r>
              <a:rPr lang="sr-Latn-RS" sz="1600" baseline="-25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</a:t>
            </a:r>
          </a:p>
          <a:p>
            <a:endParaRPr lang="sr-Latn-R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</a:t>
            </a:r>
            <a:r>
              <a:rPr lang="sr-Latn-RS" sz="1600" baseline="-25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endParaRPr lang="sr-Latn-RS" sz="1600" baseline="-25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34305" y="4528272"/>
            <a:ext cx="6226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</a:t>
            </a:r>
            <a:r>
              <a:rPr lang="sr-Latn-RS" sz="1600" baseline="-25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</a:p>
          <a:p>
            <a:endParaRPr lang="sr-Latn-RS" sz="16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X</a:t>
            </a:r>
            <a:r>
              <a:rPr lang="sr-Latn-RS" sz="1600" baseline="-25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K</a:t>
            </a:r>
          </a:p>
          <a:p>
            <a:endParaRPr lang="sr-Latn-R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</a:t>
            </a:r>
            <a:r>
              <a:rPr lang="sr-Latn-RS" sz="1600" baseline="-25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endParaRPr lang="sr-Latn-RS" sz="1600" baseline="-25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0" y="6019800"/>
            <a:ext cx="1225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dirty="0" smtClean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1890 - 1962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5715000"/>
            <a:ext cx="1228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dirty="0" smtClean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Ronald Fišer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0" name="Picture 2" descr="C:\Users\Toshiba\Pictures\MPI pictur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228600"/>
            <a:ext cx="111442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110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sr-Latn-RS" sz="3600" cap="small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eksperimenti u društvenim naukama</a:t>
            </a:r>
            <a:endParaRPr lang="en-US" sz="3600" dirty="0"/>
          </a:p>
        </p:txBody>
      </p:sp>
      <p:pic>
        <p:nvPicPr>
          <p:cNvPr id="4" name="Picture 12" descr="Резултат слика за blue circ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5638800"/>
            <a:ext cx="1524000" cy="1001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pic>
        <p:nvPicPr>
          <p:cNvPr id="5" name="Picture 2" descr="C:\Users\Toshiba\Pictures\MPI pictur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304800"/>
            <a:ext cx="1114425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381000"/>
            <a:ext cx="7353298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BB1C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sr-Latn-CS" altLang="sr-Latn-RS" sz="4200" cap="small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bobo doll eksperiment</a:t>
            </a:r>
            <a:endParaRPr kumimoji="1" lang="en-US" altLang="sr-Latn-RS" sz="4200" cap="small" dirty="0">
              <a:solidFill>
                <a:schemeClr val="bg2">
                  <a:lumMod val="25000"/>
                </a:schemeClr>
              </a:solidFill>
              <a:latin typeface="Tempus Sans ITC" pitchFamily="82" charset="0"/>
              <a:cs typeface="Segoe UI Ligh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336906"/>
            <a:ext cx="8512194" cy="49966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37393" y="6333564"/>
            <a:ext cx="2606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Bandura, Ross, &amp; Ross, 1961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Tempus Sans ITC" pitchFamily="82" charset="0"/>
              <a:cs typeface="Segoe UI Light" panose="020B0502040204020203" pitchFamily="34" charset="0"/>
            </a:endParaRPr>
          </a:p>
        </p:txBody>
      </p:sp>
      <p:pic>
        <p:nvPicPr>
          <p:cNvPr id="7" name="Picture 2" descr="C:\Users\Toshiba\Pictures\MPI pictur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228600"/>
            <a:ext cx="111442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482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METODOLOGIJA NIJE METODIKA!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9B1C91-3D00-4F34-9EB7-377334480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59B1C91-3D00-4F34-9EB7-377334480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59B1C91-3D00-4F34-9EB7-377334480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ADA0F9-E0E2-44ED-9B2F-1EFB3243F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6CADA0F9-E0E2-44ED-9B2F-1EFB3243F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6CADA0F9-E0E2-44ED-9B2F-1EFB3243F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6A2F51-A579-48DC-A0FF-3C301622A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A56A2F51-A579-48DC-A0FF-3C301622A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A56A2F51-A579-48DC-A0FF-3C301622A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140033-2968-4D56-87D4-3FB07FA40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82140033-2968-4D56-87D4-3FB07FA40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82140033-2968-4D56-87D4-3FB07FA40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600" y="304800"/>
            <a:ext cx="802453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BB1C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kumimoji="1" lang="sr-Latn-CS" altLang="sr-Latn-RS" sz="4200" cap="small" dirty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marshmallow </a:t>
            </a:r>
            <a:r>
              <a:rPr kumimoji="1" lang="sr-Latn-CS" altLang="sr-Latn-RS" sz="4200" cap="small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eksperiment</a:t>
            </a:r>
            <a:endParaRPr kumimoji="1" lang="en-US" altLang="sr-Latn-RS" sz="4200" cap="small" dirty="0">
              <a:solidFill>
                <a:schemeClr val="bg2">
                  <a:lumMod val="25000"/>
                </a:schemeClr>
              </a:solidFill>
              <a:latin typeface="Tempus Sans ITC" pitchFamily="82" charset="0"/>
              <a:cs typeface="Segoe UI Ligh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9"/>
          <a:stretch/>
        </p:blipFill>
        <p:spPr>
          <a:xfrm>
            <a:off x="769938" y="1494249"/>
            <a:ext cx="7862702" cy="44560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37393" y="6333564"/>
            <a:ext cx="2329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dirty="0" smtClean="0">
                <a:latin typeface="Tempus Sans ITC" pitchFamily="82" charset="0"/>
                <a:cs typeface="Segoe UI Light" panose="020B0502040204020203" pitchFamily="34" charset="0"/>
              </a:rPr>
              <a:t>Mischel &amp; Ebbesen, 1970</a:t>
            </a:r>
            <a:endParaRPr lang="en-US" sz="1600" dirty="0">
              <a:latin typeface="Tempus Sans ITC" pitchFamily="82" charset="0"/>
              <a:cs typeface="Segoe UI Light" panose="020B0502040204020203" pitchFamily="34" charset="0"/>
            </a:endParaRPr>
          </a:p>
        </p:txBody>
      </p:sp>
      <p:pic>
        <p:nvPicPr>
          <p:cNvPr id="8" name="Picture 2" descr="C:\Users\Toshiba\Pictures\MPI pictur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228600"/>
            <a:ext cx="111442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123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304800"/>
            <a:ext cx="802453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BB1C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kumimoji="1" lang="sr-Latn-CS" altLang="sr-Latn-RS" sz="4200" cap="small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pigmalion efekat</a:t>
            </a:r>
            <a:endParaRPr kumimoji="1" lang="en-US" altLang="sr-Latn-RS" sz="4200" cap="small" dirty="0">
              <a:solidFill>
                <a:schemeClr val="bg2">
                  <a:lumMod val="25000"/>
                </a:schemeClr>
              </a:solidFill>
              <a:latin typeface="Tempus Sans ITC" pitchFamily="82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946" y="6336136"/>
            <a:ext cx="25683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dirty="0" smtClean="0">
                <a:latin typeface="Tempus Sans ITC" pitchFamily="82" charset="0"/>
                <a:cs typeface="Segoe UI Light" panose="020B0502040204020203" pitchFamily="34" charset="0"/>
              </a:rPr>
              <a:t>Rosental &amp; Jackobson, 1963</a:t>
            </a:r>
            <a:endParaRPr lang="en-US" sz="1600" dirty="0">
              <a:latin typeface="Tempus Sans ITC" pitchFamily="82" charset="0"/>
              <a:cs typeface="Segoe UI Ligh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9"/>
          <a:stretch/>
        </p:blipFill>
        <p:spPr>
          <a:xfrm>
            <a:off x="769938" y="1471017"/>
            <a:ext cx="7896783" cy="4478020"/>
          </a:xfrm>
          <a:prstGeom prst="rect">
            <a:avLst/>
          </a:prstGeom>
        </p:spPr>
      </p:pic>
      <p:pic>
        <p:nvPicPr>
          <p:cNvPr id="8" name="Picture 2" descr="C:\Users\Toshiba\Pictures\MPI pictur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228600"/>
            <a:ext cx="111442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752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KRATKA VE</a:t>
            </a:r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ŽBA (ISTRAŽIVANJE)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RS" dirty="0" smtClean="0">
                <a:latin typeface="Tempus Sans ITC" pitchFamily="82" charset="0"/>
              </a:rPr>
              <a:t>Cilj: ispitivanje sposobnosti funkcionalnog čitanja.</a:t>
            </a:r>
          </a:p>
          <a:p>
            <a:r>
              <a:rPr lang="sr-Latn-RS" dirty="0" smtClean="0">
                <a:latin typeface="Tempus Sans ITC" pitchFamily="82" charset="0"/>
              </a:rPr>
              <a:t>Definisanje osnovnih pojmova: sposobnost, funkcionalno čitanje.</a:t>
            </a:r>
          </a:p>
          <a:p>
            <a:r>
              <a:rPr lang="sr-Latn-RS" dirty="0" smtClean="0">
                <a:latin typeface="Tempus Sans ITC" pitchFamily="82" charset="0"/>
              </a:rPr>
              <a:t>Pretpostavka (hipoteza): ?</a:t>
            </a:r>
          </a:p>
          <a:p>
            <a:r>
              <a:rPr lang="sr-Latn-RS" dirty="0" smtClean="0">
                <a:latin typeface="Tempus Sans ITC" pitchFamily="82" charset="0"/>
              </a:rPr>
              <a:t>Metod: na tekstu dužine </a:t>
            </a:r>
            <a:r>
              <a:rPr lang="sr-Latn-RS" dirty="0" smtClean="0">
                <a:latin typeface="Tempus Sans ITC" pitchFamily="82" charset="0"/>
                <a:sym typeface="Symbol"/>
              </a:rPr>
              <a:t> 400</a:t>
            </a:r>
            <a:r>
              <a:rPr lang="sr-Latn-RS" dirty="0" smtClean="0">
                <a:latin typeface="Tempus Sans ITC" pitchFamily="82" charset="0"/>
              </a:rPr>
              <a:t> reči ispitati sposobnost funkcionalno čitanja.</a:t>
            </a:r>
          </a:p>
          <a:p>
            <a:r>
              <a:rPr lang="sr-Latn-RS" dirty="0" smtClean="0">
                <a:latin typeface="Tempus Sans ITC" pitchFamily="82" charset="0"/>
              </a:rPr>
              <a:t>Tekst: PIGMALION EFEKAT (Rozentalov eksperiment)</a:t>
            </a:r>
          </a:p>
          <a:p>
            <a:endParaRPr lang="en-US" dirty="0"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sz="36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Pigmalion u učionici </a:t>
            </a:r>
            <a:r>
              <a:rPr lang="sr-Latn-RS" sz="24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(Rosenthal,1963)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472744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Stara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priča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o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Pigmalionu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podstakla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je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psihologe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da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njegovim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imenom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nazovu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jednu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psihološku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pojavu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.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Još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1968.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godine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Rozental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Džonson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osm</a:t>
            </a:r>
            <a:r>
              <a:rPr lang="sr-Latn-R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slili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su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istraživanje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kojim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su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želeli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da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isp</a:t>
            </a:r>
            <a:r>
              <a:rPr lang="sr-Latn-R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taju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kako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slika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koju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nastavnici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imaju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o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učenicima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ut</a:t>
            </a:r>
            <a:r>
              <a:rPr lang="sr-Latn-R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če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na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učenike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njihovo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postignuće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u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školi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.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Psiholozi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su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učenicima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jedne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osnovne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škole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zadali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test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inteligencije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, a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nastavnicma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su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saopštili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da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test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može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da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otkrije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učenike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čije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se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sposobnosti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brzo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razvijaju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koji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će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brže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više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napredovati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od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ostalih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. </a:t>
            </a:r>
            <a:endParaRPr lang="sr-Latn-RS" sz="2200" dirty="0" smtClean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  <a:p>
            <a:pPr algn="just">
              <a:buNone/>
            </a:pP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Nastavnici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su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zatim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od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istraživača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dobili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imena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ovih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najtalentovanijih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učenika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. „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Caka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“ je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bila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u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sledećem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–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Rozental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Džonson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su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samo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nasumično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izabrali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učenike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koje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su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nastavnicima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predstavili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kao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najsposobnije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.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Između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ovih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„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specijalnih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“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učenika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ostalih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učenika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zapravo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nije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postojala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nikakva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stvarna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razlika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u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inteligenciji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.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Ipak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,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zbog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istraživačke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manupulacije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koju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su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psiholozi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sproveli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,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razlika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je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sada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postojala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„u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glavama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“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nastavnika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.</a:t>
            </a:r>
            <a:endParaRPr lang="en-US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2" descr="C:\Users\Toshiba\Pictures\MPI pictu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28600"/>
            <a:ext cx="1114425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Nakon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godinu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dana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,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istraživanje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je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pokazalo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da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su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„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specijalni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“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učenici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zaista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napredovali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više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od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ostalih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,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iako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na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početku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između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njih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nije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bilo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razlike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.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Ovaj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fenomen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psiholozi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nazivaju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efekat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Pigmaliona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–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pojavu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da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osoba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ostvaruje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visoka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postignuća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zato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što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neko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od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nje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očekuje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visoka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post</a:t>
            </a:r>
            <a:r>
              <a:rPr lang="sr-Latn-R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gnuća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.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Nastavnici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su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od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učenika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za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koje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su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verovali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da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su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sposobniji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očekivali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bolje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rezultate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. </a:t>
            </a:r>
          </a:p>
          <a:p>
            <a:pPr algn="just">
              <a:buNone/>
            </a:pP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U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skladu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sa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s</a:t>
            </a:r>
            <a:r>
              <a:rPr lang="sr-Latn-R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o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pstvenim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očekivanjima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nastavnici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su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podešavali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svoje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ponašanje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na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času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–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više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vremena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u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toku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nastave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posvećivali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su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ovoj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deci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sa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više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entuzijazma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radili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sa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njima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.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Poseban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tretman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je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uticao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da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ovi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učenici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razviju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osećanje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samopouzdanja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kompetentnosti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,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usled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čega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su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se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više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efikasnije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angažovali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u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školskim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aktivnostima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. Kao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što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je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Pigmalionova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vera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učin</a:t>
            </a:r>
            <a:r>
              <a:rPr lang="sr-Latn-R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la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Galateu</a:t>
            </a:r>
            <a:r>
              <a:rPr lang="sr-Latn-R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stvarnom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,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tako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poverenje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nastavnika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u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visoke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mogućnosti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svojih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učenika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zaista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podstiče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njihov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0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razvoj</a:t>
            </a:r>
            <a:r>
              <a:rPr lang="en-US" sz="3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2" descr="C:\Users\Toshiba\Pictures\MPI pictu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28600"/>
            <a:ext cx="1114425" cy="647700"/>
          </a:xfrm>
          <a:prstGeom prst="rect">
            <a:avLst/>
          </a:prstGeom>
          <a:noFill/>
        </p:spPr>
      </p:pic>
      <p:pic>
        <p:nvPicPr>
          <p:cNvPr id="5" name="Picture 12" descr="Резултат слика за blue circ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1524000" cy="1001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KRATKA VEŽBA (10-15 minuta) Q1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Zadatak: Probaj da na osnovu prethodnog prikaza istraživanja definišeš: (u svesci i svojim rečima, kako sada to vidiš i možeš definisati!)</a:t>
            </a:r>
          </a:p>
          <a:p>
            <a:endParaRPr lang="sr-Latn-RS" dirty="0" smtClean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  <a:p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NASLOV ISTRAŽIVANJA: </a:t>
            </a:r>
          </a:p>
          <a:p>
            <a:r>
              <a:rPr lang="sr-Latn-RS" u="sng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1.Predmet istraživanja</a:t>
            </a:r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: šta?</a:t>
            </a:r>
          </a:p>
          <a:p>
            <a:r>
              <a:rPr lang="sr-Latn-RS" u="sng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2.Cilj istraživanja</a:t>
            </a:r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: zbog čega?</a:t>
            </a:r>
          </a:p>
          <a:p>
            <a:r>
              <a:rPr lang="sr-Latn-RS" u="sng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3.Metoda</a:t>
            </a:r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: kako?</a:t>
            </a:r>
          </a:p>
          <a:p>
            <a:r>
              <a:rPr lang="sr-Latn-RS" u="sng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4.Rezultati</a:t>
            </a:r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: šta je dobijeno?</a:t>
            </a:r>
          </a:p>
          <a:p>
            <a:r>
              <a:rPr lang="sr-Latn-RS" u="sng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5.Interpretacija</a:t>
            </a:r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: šta to znači?</a:t>
            </a:r>
          </a:p>
          <a:p>
            <a:pPr>
              <a:buNone/>
            </a:pPr>
            <a:endParaRPr lang="sr-Latn-RS" dirty="0" smtClean="0"/>
          </a:p>
          <a:p>
            <a:endParaRPr lang="sr-Latn-R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8" name="Picture 4" descr="Резултат слика за t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819400"/>
            <a:ext cx="3581400" cy="3352800"/>
          </a:xfrm>
          <a:prstGeom prst="rect">
            <a:avLst/>
          </a:prstGeom>
          <a:noFill/>
        </p:spPr>
      </p:pic>
      <p:pic>
        <p:nvPicPr>
          <p:cNvPr id="1029" name="Picture 5" descr="C:\Users\Toshiba\Pictures\преузимањ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228600"/>
            <a:ext cx="1690254" cy="914400"/>
          </a:xfrm>
          <a:prstGeom prst="rect">
            <a:avLst/>
          </a:prstGeom>
          <a:noFill/>
        </p:spPr>
      </p:pic>
      <p:pic>
        <p:nvPicPr>
          <p:cNvPr id="7" name="Picture 2" descr="C:\Users\Toshiba\Pictures\MPI pictur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6019800"/>
            <a:ext cx="1114425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CILJEVI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TIPOVI </a:t>
            </a:r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ZNANJA: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U</a:t>
            </a:r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niverzalistička istraživanja (opšta objašnjenja, sve grupe, svi ispitanici, populacija)</a:t>
            </a:r>
          </a:p>
          <a:p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Partikularistička istraživanja (objašnjenja posebnih, specifičnih fenomena / pojava, posebne grupe, u posebna vremena, uzorak)</a:t>
            </a:r>
          </a:p>
          <a:p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SVRHA ZNANJA:</a:t>
            </a:r>
          </a:p>
          <a:p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Fundamentalna istraživanja (u svrhu “znanja za znanje”)</a:t>
            </a:r>
          </a:p>
          <a:p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Primenjena istraživanja ( u svrhu poboljšanja uslova života za ljude)</a:t>
            </a:r>
          </a:p>
        </p:txBody>
      </p:sp>
      <p:pic>
        <p:nvPicPr>
          <p:cNvPr id="4" name="Picture 2" descr="C:\Users\Toshiba\Pictures\MPI pictu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28600"/>
            <a:ext cx="1114425" cy="647700"/>
          </a:xfrm>
          <a:prstGeom prst="rect">
            <a:avLst/>
          </a:prstGeom>
          <a:noFill/>
        </p:spPr>
      </p:pic>
      <p:pic>
        <p:nvPicPr>
          <p:cNvPr id="5" name="Picture 12" descr="Резултат слика за blue circ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5638800"/>
            <a:ext cx="1524000" cy="1001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752599"/>
          <a:ext cx="8504238" cy="4495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34746"/>
                <a:gridCol w="2834746"/>
                <a:gridCol w="2834746"/>
              </a:tblGrid>
              <a:tr h="1498600">
                <a:tc>
                  <a:txBody>
                    <a:bodyPr/>
                    <a:lstStyle/>
                    <a:p>
                      <a:pPr algn="r"/>
                      <a:r>
                        <a:rPr lang="sr-Latn-RS" dirty="0" smtClean="0">
                          <a:latin typeface="Tempus Sans ITC" pitchFamily="82" charset="0"/>
                        </a:rPr>
                        <a:t>Tipovi znanja</a:t>
                      </a:r>
                    </a:p>
                    <a:p>
                      <a:pPr algn="r"/>
                      <a:endParaRPr lang="sr-Latn-RS" dirty="0" smtClean="0"/>
                    </a:p>
                    <a:p>
                      <a:pPr algn="r"/>
                      <a:endParaRPr lang="sr-Latn-RS" dirty="0" smtClean="0"/>
                    </a:p>
                    <a:p>
                      <a:pPr algn="r"/>
                      <a:endParaRPr lang="sr-Latn-RS" dirty="0" smtClean="0"/>
                    </a:p>
                    <a:p>
                      <a:pPr algn="l"/>
                      <a:r>
                        <a:rPr lang="sr-Latn-RS" dirty="0" smtClean="0">
                          <a:latin typeface="Tempus Sans ITC" pitchFamily="82" charset="0"/>
                        </a:rPr>
                        <a:t>Svrha znanja</a:t>
                      </a:r>
                      <a:endParaRPr lang="en-US" dirty="0">
                        <a:latin typeface="Tempus Sans ITC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000" dirty="0" smtClean="0">
                          <a:latin typeface="Tempus Sans ITC" pitchFamily="82" charset="0"/>
                        </a:rPr>
                        <a:t>UNIVERZALISTIČKO</a:t>
                      </a:r>
                    </a:p>
                    <a:p>
                      <a:r>
                        <a:rPr lang="sr-Latn-RS" sz="2000" dirty="0" smtClean="0">
                          <a:latin typeface="Tempus Sans ITC" pitchFamily="82" charset="0"/>
                        </a:rPr>
                        <a:t>(OPŠTE)</a:t>
                      </a:r>
                      <a:endParaRPr lang="en-US" sz="2000" dirty="0">
                        <a:latin typeface="Tempus Sans ITC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000" dirty="0" smtClean="0">
                          <a:latin typeface="Tempus Sans ITC" pitchFamily="82" charset="0"/>
                        </a:rPr>
                        <a:t>PARTIKULARISTIČKO</a:t>
                      </a:r>
                    </a:p>
                    <a:p>
                      <a:r>
                        <a:rPr lang="sr-Latn-RS" sz="2000" dirty="0" smtClean="0">
                          <a:latin typeface="Tempus Sans ITC" pitchFamily="82" charset="0"/>
                        </a:rPr>
                        <a:t>(SPECIFIČNO)</a:t>
                      </a:r>
                      <a:endParaRPr lang="en-US" sz="2000" dirty="0">
                        <a:latin typeface="Tempus Sans ITC" pitchFamily="82" charset="0"/>
                      </a:endParaRPr>
                    </a:p>
                  </a:txBody>
                  <a:tcPr/>
                </a:tc>
              </a:tr>
              <a:tr h="1498600">
                <a:tc>
                  <a:txBody>
                    <a:bodyPr/>
                    <a:lstStyle/>
                    <a:p>
                      <a:r>
                        <a:rPr lang="sr-Latn-R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empus Sans ITC" pitchFamily="82" charset="0"/>
                        </a:rPr>
                        <a:t>FUNDAMENTALNO</a:t>
                      </a:r>
                    </a:p>
                    <a:p>
                      <a:r>
                        <a:rPr lang="sr-Latn-R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empus Sans ITC" pitchFamily="82" charset="0"/>
                        </a:rPr>
                        <a:t>(ZNATI, SAZNATI)</a:t>
                      </a:r>
                      <a:endParaRPr 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dirty="0" smtClean="0"/>
                    </a:p>
                    <a:p>
                      <a:endParaRPr lang="sr-Latn-RS" dirty="0" smtClean="0"/>
                    </a:p>
                    <a:p>
                      <a:pPr algn="ctr"/>
                      <a:r>
                        <a:rPr lang="sr-Latn-RS" dirty="0" smtClean="0">
                          <a:latin typeface="Tempus Sans ITC" pitchFamily="82" charset="0"/>
                        </a:rPr>
                        <a:t>često</a:t>
                      </a:r>
                      <a:endParaRPr lang="en-US" dirty="0">
                        <a:latin typeface="Tempus Sans ITC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dirty="0" smtClean="0"/>
                    </a:p>
                    <a:p>
                      <a:endParaRPr lang="sr-Latn-RS" dirty="0" smtClean="0"/>
                    </a:p>
                    <a:p>
                      <a:pPr algn="ctr"/>
                      <a:r>
                        <a:rPr lang="sr-Latn-RS" dirty="0" smtClean="0">
                          <a:latin typeface="Tempus Sans ITC" pitchFamily="82" charset="0"/>
                        </a:rPr>
                        <a:t>retko</a:t>
                      </a:r>
                      <a:endParaRPr lang="en-US" dirty="0">
                        <a:latin typeface="Tempus Sans ITC" pitchFamily="82" charset="0"/>
                      </a:endParaRPr>
                    </a:p>
                  </a:txBody>
                  <a:tcPr/>
                </a:tc>
              </a:tr>
              <a:tr h="1498600">
                <a:tc>
                  <a:txBody>
                    <a:bodyPr/>
                    <a:lstStyle/>
                    <a:p>
                      <a:r>
                        <a:rPr lang="sr-Latn-R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empus Sans ITC" pitchFamily="82" charset="0"/>
                        </a:rPr>
                        <a:t>PRIMENJENO</a:t>
                      </a:r>
                    </a:p>
                    <a:p>
                      <a:r>
                        <a:rPr lang="sr-Latn-RS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empus Sans ITC" pitchFamily="82" charset="0"/>
                        </a:rPr>
                        <a:t>(POMOĆI,</a:t>
                      </a:r>
                      <a:r>
                        <a:rPr lang="sr-Latn-RS" sz="20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empus Sans ITC" pitchFamily="82" charset="0"/>
                        </a:rPr>
                        <a:t> POBOLJŠATI)</a:t>
                      </a:r>
                      <a:endParaRPr lang="en-US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Tempus Sans ITC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dirty="0" smtClean="0"/>
                    </a:p>
                    <a:p>
                      <a:endParaRPr lang="sr-Latn-RS" dirty="0" smtClean="0"/>
                    </a:p>
                    <a:p>
                      <a:pPr algn="ctr"/>
                      <a:r>
                        <a:rPr lang="sr-Latn-RS" dirty="0" smtClean="0">
                          <a:latin typeface="Tempus Sans ITC" pitchFamily="82" charset="0"/>
                        </a:rPr>
                        <a:t>retko</a:t>
                      </a:r>
                      <a:endParaRPr lang="en-US" dirty="0">
                        <a:latin typeface="Tempus Sans ITC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dirty="0" smtClean="0"/>
                    </a:p>
                    <a:p>
                      <a:endParaRPr lang="sr-Latn-RS" dirty="0" smtClean="0"/>
                    </a:p>
                    <a:p>
                      <a:pPr algn="ctr"/>
                      <a:r>
                        <a:rPr lang="sr-Latn-RS" dirty="0" smtClean="0">
                          <a:latin typeface="Tempus Sans ITC" pitchFamily="82" charset="0"/>
                        </a:rPr>
                        <a:t>često</a:t>
                      </a:r>
                      <a:endParaRPr lang="en-US" dirty="0">
                        <a:latin typeface="Tempus Sans ITC" pitchFamily="8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Toshiba\Pictures\MPI pictu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28600"/>
            <a:ext cx="1114425" cy="647700"/>
          </a:xfrm>
          <a:prstGeom prst="rect">
            <a:avLst/>
          </a:prstGeom>
          <a:noFill/>
        </p:spPr>
      </p:pic>
      <p:pic>
        <p:nvPicPr>
          <p:cNvPr id="6" name="Picture 12" descr="Резултат слика за blue circ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1524000" cy="1001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3400" y="381000"/>
            <a:ext cx="7353298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BB1C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sr-Latn-CS" altLang="sr-Latn-RS" sz="3600" cap="small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neeksperimentalna istraživanja</a:t>
            </a:r>
            <a:endParaRPr kumimoji="1" lang="en-US" altLang="sr-Latn-RS" sz="3600" cap="small" dirty="0">
              <a:solidFill>
                <a:schemeClr val="bg2">
                  <a:lumMod val="25000"/>
                </a:schemeClr>
              </a:solidFill>
              <a:latin typeface="Tempus Sans ITC" pitchFamily="82" charset="0"/>
              <a:cs typeface="Segoe UI Light" panose="020B0502040204020203" pitchFamily="34" charset="0"/>
            </a:endParaRPr>
          </a:p>
        </p:txBody>
      </p:sp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1828800" y="1600200"/>
            <a:ext cx="55547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/>
            <a:r>
              <a:rPr lang="sr-Latn-RS" altLang="en-US" dirty="0">
                <a:solidFill>
                  <a:srgbClr val="C00000"/>
                </a:solidFill>
                <a:latin typeface="Tempus Sans ITC" pitchFamily="82" charset="0"/>
                <a:cs typeface="Segoe UI Light" panose="020B0502040204020203" pitchFamily="34" charset="0"/>
              </a:rPr>
              <a:t>Opservacione studije </a:t>
            </a:r>
            <a:r>
              <a:rPr lang="sr-Latn-RS" altLang="en-US" dirty="0">
                <a:latin typeface="Tempus Sans ITC" pitchFamily="82" charset="0"/>
                <a:cs typeface="Segoe UI Light" panose="020B0502040204020203" pitchFamily="34" charset="0"/>
              </a:rPr>
              <a:t>(registrovanje spontanih pojava)</a:t>
            </a:r>
          </a:p>
          <a:p>
            <a:pPr marL="0" lvl="1"/>
            <a:r>
              <a:rPr lang="sr-Latn-RS" altLang="en-US" dirty="0" smtClean="0">
                <a:latin typeface="Tempus Sans ITC" pitchFamily="82" charset="0"/>
                <a:cs typeface="Segoe UI Light" panose="020B0502040204020203" pitchFamily="34" charset="0"/>
              </a:rPr>
              <a:t>Odsustvo direktne kontrole nad nezavisnom varijablom</a:t>
            </a:r>
          </a:p>
          <a:p>
            <a:pPr marL="0" lvl="1"/>
            <a:r>
              <a:rPr lang="sr-Latn-RS" altLang="en-US" dirty="0" smtClean="0">
                <a:latin typeface="Tempus Sans ITC" pitchFamily="82" charset="0"/>
                <a:cs typeface="Segoe UI Light" panose="020B0502040204020203" pitchFamily="34" charset="0"/>
              </a:rPr>
              <a:t>Stoga, ne možemo izvoditi zaključke o uzročnosti</a:t>
            </a:r>
          </a:p>
          <a:p>
            <a:pPr marL="0" lvl="1"/>
            <a:r>
              <a:rPr lang="sr-Latn-RS" altLang="en-US" dirty="0" smtClean="0">
                <a:latin typeface="Tempus Sans ITC" pitchFamily="82" charset="0"/>
                <a:cs typeface="Segoe UI Light" panose="020B0502040204020203" pitchFamily="34" charset="0"/>
              </a:rPr>
              <a:t>Zasnivaju se na analizi individualnih razlika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0"/>
            <a:ext cx="7239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838200" y="5181600"/>
            <a:ext cx="303480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r-Latn-RS" alt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Moguće </a:t>
            </a:r>
            <a:r>
              <a:rPr lang="sr-Latn-RS" altLang="en-US" dirty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analize: </a:t>
            </a:r>
          </a:p>
          <a:p>
            <a:r>
              <a:rPr lang="sr-Latn-RS" alt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   Povezanost </a:t>
            </a:r>
            <a:r>
              <a:rPr lang="sr-Latn-RS" altLang="en-US" dirty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(korelacija)</a:t>
            </a:r>
          </a:p>
          <a:p>
            <a:r>
              <a:rPr lang="sr-Latn-RS" alt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   Predviđanje </a:t>
            </a:r>
            <a:r>
              <a:rPr lang="sr-Latn-RS" altLang="en-US" dirty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(predikcija)</a:t>
            </a:r>
          </a:p>
          <a:p>
            <a:r>
              <a:rPr lang="sr-Latn-RS" altLang="en-US" dirty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 </a:t>
            </a:r>
            <a:r>
              <a:rPr lang="sr-Latn-RS" alt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  Zajednički izvor (struktura)</a:t>
            </a:r>
            <a:endParaRPr lang="en-US" altLang="en-US" dirty="0">
              <a:solidFill>
                <a:schemeClr val="bg2">
                  <a:lumMod val="25000"/>
                </a:schemeClr>
              </a:solidFill>
              <a:latin typeface="Tempus Sans ITC" pitchFamily="82" charset="0"/>
              <a:cs typeface="Segoe UI Light" panose="020B0502040204020203" pitchFamily="34" charset="0"/>
            </a:endParaRPr>
          </a:p>
        </p:txBody>
      </p:sp>
      <p:pic>
        <p:nvPicPr>
          <p:cNvPr id="8" name="Picture 2" descr="C:\Users\Toshiba\Pictures\MPI pictur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381000"/>
            <a:ext cx="111442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790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3400" y="381000"/>
            <a:ext cx="80645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BB1C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sr-Latn-CS" altLang="sr-Latn-RS" sz="4200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vrste prema </a:t>
            </a:r>
            <a:r>
              <a:rPr kumimoji="1" lang="sr-Latn-CS" altLang="sr-Latn-RS" sz="4200" cap="small" dirty="0" smtClean="0">
                <a:solidFill>
                  <a:schemeClr val="tx2">
                    <a:lumMod val="50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uslovima</a:t>
            </a:r>
            <a:endParaRPr kumimoji="1" lang="en-US" altLang="sr-Latn-RS" sz="4200" cap="small" dirty="0">
              <a:solidFill>
                <a:schemeClr val="tx2">
                  <a:lumMod val="50000"/>
                </a:schemeClr>
              </a:solidFill>
              <a:latin typeface="Tempus Sans ITC" pitchFamily="82" charset="0"/>
              <a:cs typeface="Segoe UI Light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8215" y="1579565"/>
            <a:ext cx="2896947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RS" dirty="0"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  <a:r>
              <a:rPr lang="sr-Latn-RS" b="1" dirty="0">
                <a:latin typeface="Tempus Sans ITC" pitchFamily="82" charset="0"/>
                <a:cs typeface="Segoe UI Light" panose="020B0502040204020203" pitchFamily="34" charset="0"/>
              </a:rPr>
              <a:t>. </a:t>
            </a:r>
            <a:r>
              <a:rPr lang="sr-Latn-RS" b="1" dirty="0">
                <a:solidFill>
                  <a:srgbClr val="C00000"/>
                </a:solidFill>
                <a:latin typeface="Tempus Sans ITC" pitchFamily="82" charset="0"/>
                <a:cs typeface="Segoe UI Light" panose="020B0502040204020203" pitchFamily="34" charset="0"/>
              </a:rPr>
              <a:t>Laboratorijska</a:t>
            </a:r>
            <a:r>
              <a:rPr lang="sr-Latn-RS" b="1" dirty="0">
                <a:latin typeface="Tempus Sans ITC" pitchFamily="82" charset="0"/>
                <a:cs typeface="Segoe UI Light" panose="020B0502040204020203" pitchFamily="34" charset="0"/>
              </a:rPr>
              <a:t> istraživanja</a:t>
            </a:r>
          </a:p>
          <a:p>
            <a:pPr marL="342900" indent="-342900">
              <a:buFontTx/>
              <a:buAutoNum type="arabicPeriod"/>
              <a:defRPr/>
            </a:pPr>
            <a:endParaRPr lang="sr-Latn-R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sr-Latn-R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defRPr/>
            </a:pPr>
            <a:endParaRPr lang="sr-Latn-R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defRPr/>
            </a:pPr>
            <a:endParaRPr lang="sr-Latn-R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defRPr/>
            </a:pP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365" name="TextBox 2"/>
          <p:cNvSpPr txBox="1">
            <a:spLocks noChangeArrowheads="1"/>
          </p:cNvSpPr>
          <p:nvPr/>
        </p:nvSpPr>
        <p:spPr bwMode="auto">
          <a:xfrm>
            <a:off x="1303340" y="1925638"/>
            <a:ext cx="26130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/>
            <a:r>
              <a:rPr lang="sr-Latn-RS" altLang="en-US" dirty="0">
                <a:latin typeface="Tempus Sans ITC" pitchFamily="82" charset="0"/>
                <a:cs typeface="Segoe UI Light" panose="020B0502040204020203" pitchFamily="34" charset="0"/>
              </a:rPr>
              <a:t>Bolja kontrola uslova</a:t>
            </a:r>
          </a:p>
          <a:p>
            <a:pPr marL="0" lvl="1"/>
            <a:r>
              <a:rPr lang="sr-Latn-RS" altLang="en-US" dirty="0">
                <a:latin typeface="Tempus Sans ITC" pitchFamily="82" charset="0"/>
                <a:cs typeface="Segoe UI Light" panose="020B0502040204020203" pitchFamily="34" charset="0"/>
              </a:rPr>
              <a:t>Standardizovani postupci</a:t>
            </a:r>
          </a:p>
          <a:p>
            <a:pPr marL="0" lvl="1"/>
            <a:r>
              <a:rPr lang="sr-Latn-RS" altLang="en-US" dirty="0">
                <a:latin typeface="Tempus Sans ITC" pitchFamily="82" charset="0"/>
                <a:cs typeface="Segoe UI Light" panose="020B0502040204020203" pitchFamily="34" charset="0"/>
              </a:rPr>
              <a:t>Lakša replikabilnost</a:t>
            </a:r>
          </a:p>
          <a:p>
            <a:pPr marL="0" lvl="1"/>
            <a:r>
              <a:rPr lang="sr-Latn-RS" altLang="en-US" dirty="0">
                <a:latin typeface="Tempus Sans ITC" pitchFamily="82" charset="0"/>
                <a:cs typeface="Segoe UI Light" panose="020B0502040204020203" pitchFamily="34" charset="0"/>
              </a:rPr>
              <a:t>Veća interna validnost</a:t>
            </a:r>
          </a:p>
          <a:p>
            <a:endParaRPr lang="en-US" altLang="en-US" dirty="0"/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4859338" y="1557338"/>
            <a:ext cx="28873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r-Latn-RS" altLang="en-US" b="1" dirty="0">
                <a:latin typeface="Tempus Sans ITC" pitchFamily="82" charset="0"/>
                <a:cs typeface="Segoe UI Light" panose="020B0502040204020203" pitchFamily="34" charset="0"/>
              </a:rPr>
              <a:t>2. </a:t>
            </a:r>
            <a:r>
              <a:rPr lang="sr-Latn-RS" altLang="en-US" b="1" dirty="0">
                <a:solidFill>
                  <a:srgbClr val="C00000"/>
                </a:solidFill>
                <a:latin typeface="Tempus Sans ITC" pitchFamily="82" charset="0"/>
                <a:cs typeface="Segoe UI Light" panose="020B0502040204020203" pitchFamily="34" charset="0"/>
              </a:rPr>
              <a:t>Naturalistička </a:t>
            </a:r>
            <a:r>
              <a:rPr lang="sr-Latn-RS" altLang="en-US" b="1" dirty="0">
                <a:latin typeface="Tempus Sans ITC" pitchFamily="82" charset="0"/>
                <a:cs typeface="Segoe UI Light" panose="020B0502040204020203" pitchFamily="34" charset="0"/>
              </a:rPr>
              <a:t>istraživanja</a:t>
            </a:r>
            <a:endParaRPr lang="en-US" altLang="en-US" b="1" dirty="0">
              <a:latin typeface="Tempus Sans ITC" pitchFamily="82" charset="0"/>
              <a:cs typeface="Segoe UI Light" panose="020B0502040204020203" pitchFamily="34" charset="0"/>
            </a:endParaRP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5235577" y="1925638"/>
            <a:ext cx="339708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/>
            <a:r>
              <a:rPr lang="sr-Latn-RS" altLang="en-US" dirty="0">
                <a:latin typeface="Tempus Sans ITC" pitchFamily="82" charset="0"/>
                <a:cs typeface="Segoe UI Light" panose="020B0502040204020203" pitchFamily="34" charset="0"/>
              </a:rPr>
              <a:t>Odvijaju se u prirodnim uslovima</a:t>
            </a:r>
          </a:p>
          <a:p>
            <a:pPr marL="0" lvl="1"/>
            <a:r>
              <a:rPr lang="sr-Latn-RS" altLang="en-US" dirty="0">
                <a:latin typeface="Tempus Sans ITC" pitchFamily="82" charset="0"/>
                <a:cs typeface="Segoe UI Light" panose="020B0502040204020203" pitchFamily="34" charset="0"/>
              </a:rPr>
              <a:t>Terenska istraživanja</a:t>
            </a:r>
          </a:p>
          <a:p>
            <a:pPr marL="0" lvl="1"/>
            <a:r>
              <a:rPr lang="sr-Latn-RS" altLang="en-US" dirty="0">
                <a:latin typeface="Tempus Sans ITC" pitchFamily="82" charset="0"/>
                <a:cs typeface="Segoe UI Light" panose="020B0502040204020203" pitchFamily="34" charset="0"/>
              </a:rPr>
              <a:t>Sa ili bez učešća</a:t>
            </a:r>
          </a:p>
          <a:p>
            <a:pPr marL="0" lvl="1"/>
            <a:r>
              <a:rPr lang="sr-Latn-RS" altLang="en-US" dirty="0">
                <a:latin typeface="Tempus Sans ITC" pitchFamily="82" charset="0"/>
                <a:cs typeface="Segoe UI Light" panose="020B0502040204020203" pitchFamily="34" charset="0"/>
              </a:rPr>
              <a:t>Veća ekološka validnost</a:t>
            </a:r>
          </a:p>
          <a:p>
            <a:pPr marL="0" lvl="1"/>
            <a:endParaRPr lang="sr-Latn-RS" alt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368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408365"/>
            <a:ext cx="3594100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5" y="3408365"/>
            <a:ext cx="3887787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Toshiba\Pictures\MPI pictur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381000"/>
            <a:ext cx="111442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458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pPr algn="ctr">
              <a:buNone/>
            </a:pPr>
            <a:r>
              <a:rPr lang="sr-Latn-RS" sz="48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Prvi deo: OSNOVE</a:t>
            </a:r>
            <a:endParaRPr lang="en-US" sz="4800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pic>
        <p:nvPicPr>
          <p:cNvPr id="1026" name="Picture 2" descr="C:\Users\Toshiba\Pictures\MPI pictu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28600"/>
            <a:ext cx="1114425" cy="647700"/>
          </a:xfrm>
          <a:prstGeom prst="rect">
            <a:avLst/>
          </a:prstGeom>
          <a:noFill/>
        </p:spPr>
      </p:pic>
      <p:pic>
        <p:nvPicPr>
          <p:cNvPr id="5" name="Picture 12" descr="Резултат слика за blue circ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1524000" cy="1001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6400"/>
            <a:ext cx="2456521" cy="45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04800" y="228600"/>
            <a:ext cx="858837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BB1C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sr-Latn-CS" altLang="sr-Latn-RS" sz="42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vrste istraživanja: </a:t>
            </a:r>
            <a:r>
              <a:rPr kumimoji="1" lang="sr-Latn-CS" altLang="sr-Latn-RS" sz="4200" cap="small" dirty="0">
                <a:solidFill>
                  <a:schemeClr val="tx2">
                    <a:lumMod val="50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cilj</a:t>
            </a:r>
            <a:endParaRPr kumimoji="1" lang="en-US" altLang="sr-Latn-RS" sz="4200" cap="small" dirty="0">
              <a:solidFill>
                <a:schemeClr val="tx2">
                  <a:lumMod val="50000"/>
                </a:schemeClr>
              </a:solidFill>
              <a:latin typeface="Tempus Sans ITC" pitchFamily="82" charset="0"/>
              <a:cs typeface="Segoe UI Light" panose="020B0502040204020203" pitchFamily="34" charset="0"/>
            </a:endParaRPr>
          </a:p>
        </p:txBody>
      </p:sp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769938" y="1371601"/>
            <a:ext cx="5378395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r-Latn-RS" alt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1. </a:t>
            </a:r>
            <a:r>
              <a:rPr lang="sr-Latn-RS" altLang="en-US" u="sng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Eksplorativna</a:t>
            </a:r>
            <a:r>
              <a:rPr lang="sr-Latn-RS" altLang="en-US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 (pilotska) istraživanja</a:t>
            </a:r>
          </a:p>
          <a:p>
            <a:r>
              <a:rPr lang="sr-Latn-RS" altLang="en-US" dirty="0">
                <a:latin typeface="Tempus Sans ITC" pitchFamily="82" charset="0"/>
                <a:cs typeface="Segoe UI Light" panose="020B0502040204020203" pitchFamily="34" charset="0"/>
              </a:rPr>
              <a:t>   Upoznavanje („izviđanje“) slabo ispitane pojave</a:t>
            </a:r>
          </a:p>
          <a:p>
            <a:r>
              <a:rPr lang="sr-Latn-RS" altLang="en-US" dirty="0">
                <a:latin typeface="Tempus Sans ITC" pitchFamily="82" charset="0"/>
                <a:cs typeface="Segoe UI Light" panose="020B0502040204020203" pitchFamily="34" charset="0"/>
              </a:rPr>
              <a:t>   Slaba kontrola, mali uzorci</a:t>
            </a:r>
          </a:p>
          <a:p>
            <a:r>
              <a:rPr lang="sr-Latn-RS" altLang="en-US" dirty="0">
                <a:latin typeface="Tempus Sans ITC" pitchFamily="82" charset="0"/>
                <a:cs typeface="Segoe UI Light" panose="020B0502040204020203" pitchFamily="34" charset="0"/>
              </a:rPr>
              <a:t>   Nemaju naročitu naučnu težinu</a:t>
            </a:r>
          </a:p>
          <a:p>
            <a:r>
              <a:rPr lang="sr-Latn-RS" altLang="en-US" dirty="0">
                <a:latin typeface="Tempus Sans ITC" pitchFamily="82" charset="0"/>
                <a:cs typeface="Segoe UI Light" panose="020B0502040204020203" pitchFamily="34" charset="0"/>
              </a:rPr>
              <a:t>   Početni korak za ozbiljnija istraživanja</a:t>
            </a:r>
          </a:p>
          <a:p>
            <a:r>
              <a:rPr lang="sr-Latn-RS" alt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r>
              <a:rPr lang="sr-Latn-RS" altLang="en-US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sr-Latn-RS" altLang="en-US" u="sng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Replikativna</a:t>
            </a:r>
            <a:r>
              <a:rPr lang="sr-Latn-RS" altLang="en-US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 istraživanja</a:t>
            </a:r>
          </a:p>
          <a:p>
            <a:r>
              <a:rPr lang="sr-Latn-RS" alt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  </a:t>
            </a:r>
            <a:r>
              <a:rPr lang="sr-Latn-RS" altLang="en-US" dirty="0">
                <a:latin typeface="Tempus Sans ITC" pitchFamily="82" charset="0"/>
                <a:cs typeface="Segoe UI Light" panose="020B0502040204020203" pitchFamily="34" charset="0"/>
              </a:rPr>
              <a:t>Osnovni cilj je ponavljanje već urađenog istraživanja</a:t>
            </a:r>
          </a:p>
          <a:p>
            <a:r>
              <a:rPr lang="sr-Latn-RS" altLang="en-US" dirty="0">
                <a:latin typeface="Tempus Sans ITC" pitchFamily="82" charset="0"/>
                <a:cs typeface="Segoe UI Light" panose="020B0502040204020203" pitchFamily="34" charset="0"/>
              </a:rPr>
              <a:t>   Proveravanje nalaza ranijih istraživanja</a:t>
            </a:r>
          </a:p>
          <a:p>
            <a:r>
              <a:rPr lang="sr-Latn-RS" altLang="en-US" dirty="0">
                <a:latin typeface="Tempus Sans ITC" pitchFamily="82" charset="0"/>
                <a:cs typeface="Segoe UI Light" panose="020B0502040204020203" pitchFamily="34" charset="0"/>
              </a:rPr>
              <a:t>   Uvežbavanje mladih istraživača</a:t>
            </a:r>
          </a:p>
          <a:p>
            <a:r>
              <a:rPr lang="sr-Latn-RS" alt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  <a:r>
              <a:rPr lang="sr-Latn-RS" altLang="en-US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sr-Latn-RS" altLang="en-US" u="sng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Parametarska </a:t>
            </a:r>
          </a:p>
          <a:p>
            <a:r>
              <a:rPr lang="sr-Latn-RS" alt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  </a:t>
            </a:r>
            <a:r>
              <a:rPr lang="sr-Latn-RS" altLang="en-US" dirty="0">
                <a:latin typeface="Tempus Sans ITC" pitchFamily="82" charset="0"/>
                <a:cs typeface="Segoe UI Light" panose="020B0502040204020203" pitchFamily="34" charset="0"/>
              </a:rPr>
              <a:t>Detaljnije ispitivanja pojedinih aspekata </a:t>
            </a:r>
            <a:r>
              <a:rPr lang="sr-Latn-RS" altLang="en-US" dirty="0" smtClean="0">
                <a:latin typeface="Tempus Sans ITC" pitchFamily="82" charset="0"/>
                <a:cs typeface="Segoe UI Light" panose="020B0502040204020203" pitchFamily="34" charset="0"/>
              </a:rPr>
              <a:t>već </a:t>
            </a:r>
          </a:p>
          <a:p>
            <a:r>
              <a:rPr lang="sr-Latn-RS" altLang="en-US" dirty="0">
                <a:latin typeface="Tempus Sans ITC" pitchFamily="82" charset="0"/>
                <a:cs typeface="Segoe UI Light" panose="020B0502040204020203" pitchFamily="34" charset="0"/>
              </a:rPr>
              <a:t> </a:t>
            </a:r>
            <a:r>
              <a:rPr lang="sr-Latn-RS" altLang="en-US" dirty="0" smtClean="0">
                <a:latin typeface="Tempus Sans ITC" pitchFamily="82" charset="0"/>
                <a:cs typeface="Segoe UI Light" panose="020B0502040204020203" pitchFamily="34" charset="0"/>
              </a:rPr>
              <a:t>  istražene </a:t>
            </a:r>
            <a:r>
              <a:rPr lang="sr-Latn-RS" altLang="en-US" dirty="0">
                <a:latin typeface="Tempus Sans ITC" pitchFamily="82" charset="0"/>
                <a:cs typeface="Segoe UI Light" panose="020B0502040204020203" pitchFamily="34" charset="0"/>
              </a:rPr>
              <a:t>pojave</a:t>
            </a:r>
          </a:p>
          <a:p>
            <a:r>
              <a:rPr lang="sr-Latn-RS" altLang="en-US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   </a:t>
            </a:r>
            <a:r>
              <a:rPr lang="sr-Latn-RS" altLang="en-US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4</a:t>
            </a:r>
            <a:r>
              <a:rPr lang="sr-Latn-RS" altLang="en-US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sr-Latn-RS" altLang="en-US" u="sng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Eksplanatorna</a:t>
            </a:r>
          </a:p>
          <a:p>
            <a:r>
              <a:rPr lang="sr-Latn-RS" alt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  </a:t>
            </a:r>
            <a:r>
              <a:rPr lang="sr-Latn-RS" altLang="en-US" dirty="0">
                <a:latin typeface="Tempus Sans ITC" pitchFamily="82" charset="0"/>
                <a:cs typeface="Segoe UI Light" panose="020B0502040204020203" pitchFamily="34" charset="0"/>
              </a:rPr>
              <a:t>Prilog objašnjenju neke pojave</a:t>
            </a:r>
          </a:p>
          <a:p>
            <a:r>
              <a:rPr lang="sr-Latn-RS" altLang="en-US" dirty="0">
                <a:latin typeface="Tempus Sans ITC" pitchFamily="82" charset="0"/>
                <a:cs typeface="Segoe UI Light" panose="020B0502040204020203" pitchFamily="34" charset="0"/>
              </a:rPr>
              <a:t>   Proverava se jedna ili više teorija</a:t>
            </a:r>
          </a:p>
          <a:p>
            <a:r>
              <a:rPr lang="sr-Latn-RS" altLang="en-US" dirty="0">
                <a:latin typeface="Tempus Sans ITC" pitchFamily="82" charset="0"/>
                <a:cs typeface="Segoe UI Light" panose="020B0502040204020203" pitchFamily="34" charset="0"/>
              </a:rPr>
              <a:t>   Šta teorija predviđa u datim uslovima?</a:t>
            </a:r>
          </a:p>
          <a:p>
            <a:endParaRPr lang="en-US" alt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5400000">
            <a:off x="8083660" y="3764359"/>
            <a:ext cx="1619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Müller-</a:t>
            </a:r>
            <a:r>
              <a:rPr lang="en-US" sz="16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Lyer</a:t>
            </a:r>
            <a:r>
              <a:rPr lang="sr-Latn-RS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, 1889</a:t>
            </a:r>
            <a:endParaRPr lang="en-U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Picture 2" descr="C:\Users\Toshiba\Pictures\MPI pictur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228600"/>
            <a:ext cx="111442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90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2457"/>
            <a:ext cx="9150340" cy="3345543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81000" y="304800"/>
            <a:ext cx="792162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BB1C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sr-Latn-CS" altLang="sr-Latn-RS" sz="36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vrste istraživanja: </a:t>
            </a:r>
            <a:r>
              <a:rPr kumimoji="1" lang="sr-Latn-CS" altLang="sr-Latn-RS" sz="3600" cap="small" dirty="0">
                <a:solidFill>
                  <a:schemeClr val="tx2">
                    <a:lumMod val="50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faktor v</a:t>
            </a:r>
            <a:r>
              <a:rPr kumimoji="1" lang="sr-Latn-CS" altLang="sr-Latn-RS" sz="3600" cap="small" dirty="0" smtClean="0">
                <a:solidFill>
                  <a:schemeClr val="tx2">
                    <a:lumMod val="50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remena</a:t>
            </a:r>
            <a:endParaRPr kumimoji="1" lang="en-US" altLang="sr-Latn-RS" sz="3600" cap="small" dirty="0">
              <a:solidFill>
                <a:schemeClr val="tx2">
                  <a:lumMod val="50000"/>
                </a:schemeClr>
              </a:solidFill>
              <a:latin typeface="Tempus Sans ITC" pitchFamily="82" charset="0"/>
              <a:cs typeface="Segoe UI Light" panose="020B0502040204020203" pitchFamily="34" charset="0"/>
            </a:endParaRPr>
          </a:p>
        </p:txBody>
      </p:sp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769938" y="2909349"/>
            <a:ext cx="586750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r-Latn-RS" altLang="en-US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2. </a:t>
            </a:r>
            <a:r>
              <a:rPr lang="sr-Latn-RS" altLang="en-US" u="sng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Longitudinalna </a:t>
            </a:r>
            <a:r>
              <a:rPr lang="sr-Latn-RS" altLang="en-US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istraživanja</a:t>
            </a:r>
            <a:endParaRPr lang="sr-Latn-RS" altLang="en-US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r-Latn-RS" alt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  </a:t>
            </a:r>
            <a:r>
              <a:rPr lang="sr-Latn-RS" altLang="en-US" dirty="0" smtClean="0">
                <a:latin typeface="Tempus Sans ITC" pitchFamily="82" charset="0"/>
                <a:cs typeface="Segoe UI Light" panose="020B0502040204020203" pitchFamily="34" charset="0"/>
              </a:rPr>
              <a:t>Studije trenda, studije praćenja (eng. follow up)</a:t>
            </a:r>
          </a:p>
          <a:p>
            <a:r>
              <a:rPr lang="sr-Latn-RS" altLang="en-US" dirty="0">
                <a:latin typeface="Tempus Sans ITC" pitchFamily="82" charset="0"/>
                <a:cs typeface="Segoe UI Light" panose="020B0502040204020203" pitchFamily="34" charset="0"/>
              </a:rPr>
              <a:t> </a:t>
            </a:r>
            <a:r>
              <a:rPr lang="sr-Latn-RS" altLang="en-US" dirty="0" smtClean="0">
                <a:latin typeface="Tempus Sans ITC" pitchFamily="82" charset="0"/>
                <a:cs typeface="Segoe UI Light" panose="020B0502040204020203" pitchFamily="34" charset="0"/>
              </a:rPr>
              <a:t>  Prikupljaju podatke u više vremenskih tačaka</a:t>
            </a:r>
          </a:p>
          <a:p>
            <a:r>
              <a:rPr lang="sr-Latn-RS" altLang="en-US" dirty="0">
                <a:latin typeface="Tempus Sans ITC" pitchFamily="82" charset="0"/>
                <a:cs typeface="Segoe UI Light" panose="020B0502040204020203" pitchFamily="34" charset="0"/>
              </a:rPr>
              <a:t> </a:t>
            </a:r>
            <a:r>
              <a:rPr lang="sr-Latn-RS" altLang="en-US" dirty="0" smtClean="0">
                <a:latin typeface="Tempus Sans ITC" pitchFamily="82" charset="0"/>
                <a:cs typeface="Segoe UI Light" panose="020B0502040204020203" pitchFamily="34" charset="0"/>
              </a:rPr>
              <a:t>  Pravi način za istraživanje razvoja</a:t>
            </a:r>
          </a:p>
          <a:p>
            <a:r>
              <a:rPr lang="sr-Latn-RS" altLang="en-US" dirty="0" smtClean="0">
                <a:latin typeface="Tempus Sans ITC" pitchFamily="82" charset="0"/>
                <a:cs typeface="Segoe UI Light" panose="020B0502040204020203" pitchFamily="34" charset="0"/>
              </a:rPr>
              <a:t>   Mogući problemi: trajanje, osipanje uzorka, senzitizacija</a:t>
            </a:r>
            <a:endParaRPr lang="sr-Latn-RS" altLang="en-US" dirty="0">
              <a:latin typeface="Tempus Sans ITC" pitchFamily="82" charset="0"/>
              <a:cs typeface="Segoe UI Light" panose="020B0502040204020203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69938" y="1453952"/>
            <a:ext cx="55627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r-Latn-RS" altLang="en-US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1. </a:t>
            </a:r>
            <a:r>
              <a:rPr lang="sr-Latn-RS" altLang="en-US" u="sng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Transferzalna </a:t>
            </a:r>
            <a:r>
              <a:rPr lang="sr-Latn-RS" altLang="en-US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istraživanja</a:t>
            </a:r>
            <a:endParaRPr lang="sr-Latn-RS" altLang="en-US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r-Latn-RS" alt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  </a:t>
            </a:r>
            <a:r>
              <a:rPr lang="sr-Latn-RS" altLang="en-US" dirty="0" smtClean="0">
                <a:latin typeface="Tempus Sans ITC" pitchFamily="82" charset="0"/>
                <a:cs typeface="Segoe UI Light" panose="020B0502040204020203" pitchFamily="34" charset="0"/>
              </a:rPr>
              <a:t>Studije preseka (eng. cross-sectional)</a:t>
            </a:r>
          </a:p>
          <a:p>
            <a:r>
              <a:rPr lang="sr-Latn-RS" altLang="en-US" dirty="0">
                <a:latin typeface="Tempus Sans ITC" pitchFamily="82" charset="0"/>
                <a:cs typeface="Segoe UI Light" panose="020B0502040204020203" pitchFamily="34" charset="0"/>
              </a:rPr>
              <a:t> </a:t>
            </a:r>
            <a:r>
              <a:rPr lang="sr-Latn-RS" altLang="en-US" dirty="0" smtClean="0">
                <a:latin typeface="Tempus Sans ITC" pitchFamily="82" charset="0"/>
                <a:cs typeface="Segoe UI Light" panose="020B0502040204020203" pitchFamily="34" charset="0"/>
              </a:rPr>
              <a:t>  Podaci se prikupljaju u jednom vremenskom trenutku</a:t>
            </a:r>
          </a:p>
          <a:p>
            <a:r>
              <a:rPr lang="sr-Latn-RS" altLang="en-US" dirty="0">
                <a:latin typeface="Tempus Sans ITC" pitchFamily="82" charset="0"/>
                <a:cs typeface="Segoe UI Light" panose="020B0502040204020203" pitchFamily="34" charset="0"/>
              </a:rPr>
              <a:t> </a:t>
            </a:r>
            <a:r>
              <a:rPr lang="sr-Latn-RS" altLang="en-US" dirty="0" smtClean="0">
                <a:latin typeface="Tempus Sans ITC" pitchFamily="82" charset="0"/>
                <a:cs typeface="Segoe UI Light" panose="020B0502040204020203" pitchFamily="34" charset="0"/>
              </a:rPr>
              <a:t>  U razvojnim istraživanjima: čuvati se efekta kohorte!</a:t>
            </a:r>
          </a:p>
        </p:txBody>
      </p:sp>
      <p:pic>
        <p:nvPicPr>
          <p:cNvPr id="7" name="Picture 2" descr="C:\Users\Toshiba\Pictures\MPI pictur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542" y="5990771"/>
            <a:ext cx="111442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364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600" y="381000"/>
            <a:ext cx="792162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BB1C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sr-Latn-CS" altLang="sr-Latn-RS" sz="42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vrste istraživanja: </a:t>
            </a:r>
            <a:r>
              <a:rPr kumimoji="1" lang="sr-Latn-CS" altLang="sr-Latn-RS" sz="4200" cap="small" dirty="0" smtClean="0">
                <a:solidFill>
                  <a:schemeClr val="tx2">
                    <a:lumMod val="50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ostalo</a:t>
            </a:r>
            <a:endParaRPr kumimoji="1" lang="en-US" altLang="sr-Latn-RS" sz="4200" cap="small" dirty="0">
              <a:solidFill>
                <a:schemeClr val="tx2">
                  <a:lumMod val="50000"/>
                </a:schemeClr>
              </a:solidFill>
              <a:latin typeface="Tempus Sans ITC" pitchFamily="82" charset="0"/>
              <a:cs typeface="Segoe UI Light" panose="020B0502040204020203" pitchFamily="34" charset="0"/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4078515" y="1667416"/>
            <a:ext cx="4673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r-Latn-RS" altLang="en-US" dirty="0">
                <a:latin typeface="Tempus Sans ITC" pitchFamily="82" charset="0"/>
                <a:cs typeface="Segoe UI Light" panose="020B0502040204020203" pitchFamily="34" charset="0"/>
              </a:rPr>
              <a:t>Istraživanja na </a:t>
            </a:r>
            <a:r>
              <a:rPr lang="sr-Latn-RS" altLang="en-US" dirty="0" smtClean="0">
                <a:solidFill>
                  <a:srgbClr val="C00000"/>
                </a:solidFill>
                <a:latin typeface="Tempus Sans ITC" pitchFamily="82" charset="0"/>
                <a:cs typeface="Segoe UI Light" panose="020B0502040204020203" pitchFamily="34" charset="0"/>
              </a:rPr>
              <a:t>teško dostupnim populacijama</a:t>
            </a:r>
          </a:p>
          <a:p>
            <a:endParaRPr lang="sr-Latn-RS" altLang="en-US" dirty="0">
              <a:latin typeface="Tempus Sans ITC" pitchFamily="82" charset="0"/>
              <a:cs typeface="Segoe UI Light" panose="020B0502040204020203" pitchFamily="34" charset="0"/>
            </a:endParaRPr>
          </a:p>
          <a:p>
            <a:r>
              <a:rPr lang="sr-Latn-RS" altLang="en-US" dirty="0" smtClean="0">
                <a:latin typeface="Tempus Sans ITC" pitchFamily="82" charset="0"/>
                <a:cs typeface="Segoe UI Light" panose="020B0502040204020203" pitchFamily="34" charset="0"/>
              </a:rPr>
              <a:t>Istraživanja na </a:t>
            </a:r>
            <a:r>
              <a:rPr lang="sr-Latn-RS" altLang="en-US" dirty="0" smtClean="0">
                <a:solidFill>
                  <a:srgbClr val="C00000"/>
                </a:solidFill>
                <a:latin typeface="Tempus Sans ITC" pitchFamily="82" charset="0"/>
                <a:cs typeface="Segoe UI Light" panose="020B0502040204020203" pitchFamily="34" charset="0"/>
              </a:rPr>
              <a:t>pojedinačnim entitetima (N=1)</a:t>
            </a:r>
          </a:p>
          <a:p>
            <a:endParaRPr lang="sr-Latn-RS" altLang="en-US" dirty="0" smtClean="0">
              <a:solidFill>
                <a:srgbClr val="C00000"/>
              </a:solidFill>
              <a:latin typeface="Tempus Sans ITC" pitchFamily="82" charset="0"/>
              <a:cs typeface="Segoe UI Light" panose="020B0502040204020203" pitchFamily="34" charset="0"/>
            </a:endParaRPr>
          </a:p>
          <a:p>
            <a:r>
              <a:rPr lang="sr-Latn-RS" altLang="en-US" dirty="0" smtClean="0">
                <a:solidFill>
                  <a:srgbClr val="C00000"/>
                </a:solidFill>
                <a:latin typeface="Tempus Sans ITC" pitchFamily="82" charset="0"/>
                <a:cs typeface="Segoe UI Light" panose="020B0502040204020203" pitchFamily="34" charset="0"/>
              </a:rPr>
              <a:t>Arhivska </a:t>
            </a:r>
            <a:r>
              <a:rPr lang="sr-Latn-RS" altLang="en-US" dirty="0" smtClean="0">
                <a:latin typeface="Tempus Sans ITC" pitchFamily="82" charset="0"/>
                <a:cs typeface="Segoe UI Light" panose="020B0502040204020203" pitchFamily="34" charset="0"/>
              </a:rPr>
              <a:t>istraživanja</a:t>
            </a:r>
          </a:p>
          <a:p>
            <a:endParaRPr lang="sr-Latn-RS" altLang="en-US" dirty="0">
              <a:solidFill>
                <a:srgbClr val="C00000"/>
              </a:solidFill>
              <a:latin typeface="Tempus Sans ITC" pitchFamily="82" charset="0"/>
              <a:cs typeface="Segoe UI Light" panose="020B0502040204020203" pitchFamily="34" charset="0"/>
            </a:endParaRPr>
          </a:p>
          <a:p>
            <a:r>
              <a:rPr lang="sr-Latn-RS" altLang="en-US" dirty="0" smtClean="0">
                <a:latin typeface="Tempus Sans ITC" pitchFamily="82" charset="0"/>
                <a:cs typeface="Segoe UI Light" panose="020B0502040204020203" pitchFamily="34" charset="0"/>
              </a:rPr>
              <a:t>Konstrukcija</a:t>
            </a:r>
            <a:r>
              <a:rPr lang="sr-Latn-RS" altLang="en-US" dirty="0" smtClean="0">
                <a:solidFill>
                  <a:srgbClr val="C00000"/>
                </a:solidFill>
                <a:latin typeface="Tempus Sans ITC" pitchFamily="82" charset="0"/>
                <a:cs typeface="Segoe UI Light" panose="020B0502040204020203" pitchFamily="34" charset="0"/>
              </a:rPr>
              <a:t> mernih instrumenata</a:t>
            </a:r>
          </a:p>
          <a:p>
            <a:endParaRPr lang="sr-Latn-RS" altLang="en-US" dirty="0">
              <a:solidFill>
                <a:srgbClr val="C00000"/>
              </a:solidFill>
              <a:latin typeface="Tempus Sans ITC" pitchFamily="82" charset="0"/>
              <a:cs typeface="Segoe UI Light" panose="020B0502040204020203" pitchFamily="34" charset="0"/>
            </a:endParaRPr>
          </a:p>
          <a:p>
            <a:r>
              <a:rPr lang="sr-Latn-RS" altLang="en-US" dirty="0" smtClean="0">
                <a:solidFill>
                  <a:srgbClr val="C00000"/>
                </a:solidFill>
                <a:latin typeface="Tempus Sans ITC" pitchFamily="82" charset="0"/>
                <a:cs typeface="Segoe UI Light" panose="020B0502040204020203" pitchFamily="34" charset="0"/>
              </a:rPr>
              <a:t>Evaluativna </a:t>
            </a:r>
            <a:r>
              <a:rPr lang="sr-Latn-RS" altLang="en-US" dirty="0" smtClean="0">
                <a:latin typeface="Tempus Sans ITC" pitchFamily="82" charset="0"/>
                <a:cs typeface="Segoe UI Light" panose="020B0502040204020203" pitchFamily="34" charset="0"/>
              </a:rPr>
              <a:t>istraživanja</a:t>
            </a:r>
          </a:p>
          <a:p>
            <a:endParaRPr lang="sr-Latn-RS" altLang="en-US" dirty="0">
              <a:solidFill>
                <a:srgbClr val="C00000"/>
              </a:solidFill>
              <a:latin typeface="Tempus Sans ITC" pitchFamily="82" charset="0"/>
              <a:cs typeface="Segoe UI Light" panose="020B0502040204020203" pitchFamily="34" charset="0"/>
            </a:endParaRPr>
          </a:p>
          <a:p>
            <a:r>
              <a:rPr lang="sr-Latn-RS" altLang="en-US" dirty="0" smtClean="0">
                <a:solidFill>
                  <a:srgbClr val="C00000"/>
                </a:solidFill>
                <a:latin typeface="Tempus Sans ITC" pitchFamily="82" charset="0"/>
                <a:cs typeface="Segoe UI Light" panose="020B0502040204020203" pitchFamily="34" charset="0"/>
              </a:rPr>
              <a:t>Komparativna </a:t>
            </a:r>
            <a:r>
              <a:rPr lang="sr-Latn-RS" altLang="en-US" dirty="0" smtClean="0">
                <a:latin typeface="Tempus Sans ITC" pitchFamily="82" charset="0"/>
                <a:cs typeface="Segoe UI Light" panose="020B0502040204020203" pitchFamily="34" charset="0"/>
              </a:rPr>
              <a:t>istraživanja</a:t>
            </a:r>
          </a:p>
          <a:p>
            <a:endParaRPr lang="sr-Latn-RS" altLang="en-US" dirty="0">
              <a:solidFill>
                <a:srgbClr val="C00000"/>
              </a:solidFill>
              <a:latin typeface="Tempus Sans ITC" pitchFamily="82" charset="0"/>
              <a:cs typeface="Segoe UI Light" panose="020B0502040204020203" pitchFamily="34" charset="0"/>
            </a:endParaRPr>
          </a:p>
          <a:p>
            <a:r>
              <a:rPr lang="sr-Latn-RS" altLang="en-US" dirty="0" smtClean="0">
                <a:solidFill>
                  <a:srgbClr val="C00000"/>
                </a:solidFill>
                <a:latin typeface="Tempus Sans ITC" pitchFamily="82" charset="0"/>
                <a:cs typeface="Segoe UI Light" panose="020B0502040204020203" pitchFamily="34" charset="0"/>
              </a:rPr>
              <a:t>Kvazi-eksperimentalna </a:t>
            </a:r>
            <a:r>
              <a:rPr lang="sr-Latn-RS" altLang="en-US" dirty="0" smtClean="0">
                <a:latin typeface="Tempus Sans ITC" pitchFamily="82" charset="0"/>
                <a:cs typeface="Segoe UI Light" panose="020B0502040204020203" pitchFamily="34" charset="0"/>
              </a:rPr>
              <a:t>istraživanja</a:t>
            </a:r>
          </a:p>
          <a:p>
            <a:endParaRPr lang="sr-Latn-RS" altLang="en-US" dirty="0">
              <a:solidFill>
                <a:srgbClr val="C00000"/>
              </a:solidFill>
              <a:latin typeface="Tempus Sans ITC" pitchFamily="82" charset="0"/>
              <a:cs typeface="Segoe UI Light" panose="020B0502040204020203" pitchFamily="34" charset="0"/>
            </a:endParaRPr>
          </a:p>
          <a:p>
            <a:r>
              <a:rPr lang="sr-Latn-RS" altLang="en-US" dirty="0" smtClean="0">
                <a:solidFill>
                  <a:srgbClr val="C00000"/>
                </a:solidFill>
                <a:latin typeface="Tempus Sans ITC" pitchFamily="82" charset="0"/>
                <a:cs typeface="Segoe UI Light" panose="020B0502040204020203" pitchFamily="34" charset="0"/>
              </a:rPr>
              <a:t>Ex-post facto </a:t>
            </a:r>
            <a:r>
              <a:rPr lang="sr-Latn-RS" altLang="en-US" dirty="0" smtClean="0">
                <a:latin typeface="Tempus Sans ITC" pitchFamily="82" charset="0"/>
                <a:cs typeface="Segoe UI Light" panose="020B0502040204020203" pitchFamily="34" charset="0"/>
              </a:rPr>
              <a:t>istraživanja</a:t>
            </a:r>
          </a:p>
          <a:p>
            <a:endParaRPr lang="sr-Latn-RS" alt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971552" y="1667416"/>
            <a:ext cx="2797561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r-Latn-RS" altLang="en-US" dirty="0" smtClean="0">
                <a:solidFill>
                  <a:srgbClr val="C00000"/>
                </a:solidFill>
                <a:latin typeface="Tempus Sans ITC" pitchFamily="82" charset="0"/>
                <a:cs typeface="Segoe UI Light" panose="020B0502040204020203" pitchFamily="34" charset="0"/>
              </a:rPr>
              <a:t>Pilot </a:t>
            </a:r>
            <a:r>
              <a:rPr lang="sr-Latn-RS" altLang="en-US" dirty="0" smtClean="0">
                <a:latin typeface="Tempus Sans ITC" pitchFamily="82" charset="0"/>
                <a:cs typeface="Segoe UI Light" panose="020B0502040204020203" pitchFamily="34" charset="0"/>
              </a:rPr>
              <a:t>istraživanja</a:t>
            </a:r>
          </a:p>
          <a:p>
            <a:endParaRPr lang="sr-Latn-RS" altLang="en-US" dirty="0" smtClean="0">
              <a:solidFill>
                <a:srgbClr val="C00000"/>
              </a:solidFill>
              <a:latin typeface="Tempus Sans ITC" pitchFamily="82" charset="0"/>
              <a:cs typeface="Segoe UI Light" panose="020B0502040204020203" pitchFamily="34" charset="0"/>
            </a:endParaRPr>
          </a:p>
          <a:p>
            <a:r>
              <a:rPr lang="sr-Latn-RS" altLang="en-US" dirty="0" smtClean="0">
                <a:solidFill>
                  <a:srgbClr val="C00000"/>
                </a:solidFill>
                <a:latin typeface="Tempus Sans ITC" pitchFamily="82" charset="0"/>
                <a:cs typeface="Segoe UI Light" panose="020B0502040204020203" pitchFamily="34" charset="0"/>
              </a:rPr>
              <a:t>Edukativna </a:t>
            </a:r>
            <a:r>
              <a:rPr lang="sr-Latn-RS" altLang="en-US" dirty="0" smtClean="0">
                <a:latin typeface="Tempus Sans ITC" pitchFamily="82" charset="0"/>
                <a:cs typeface="Segoe UI Light" panose="020B0502040204020203" pitchFamily="34" charset="0"/>
              </a:rPr>
              <a:t>istraživanja</a:t>
            </a:r>
            <a:endParaRPr lang="sr-Latn-RS" altLang="en-US" dirty="0">
              <a:latin typeface="Tempus Sans ITC" pitchFamily="82" charset="0"/>
              <a:cs typeface="Segoe UI Light" panose="020B0502040204020203" pitchFamily="34" charset="0"/>
            </a:endParaRPr>
          </a:p>
          <a:p>
            <a:endParaRPr lang="sr-Latn-RS" altLang="en-US" dirty="0" smtClean="0">
              <a:latin typeface="Tempus Sans ITC" pitchFamily="82" charset="0"/>
              <a:cs typeface="Segoe UI Light" panose="020B0502040204020203" pitchFamily="34" charset="0"/>
            </a:endParaRPr>
          </a:p>
          <a:p>
            <a:r>
              <a:rPr lang="sr-Latn-RS" altLang="en-US" dirty="0" smtClean="0">
                <a:latin typeface="Tempus Sans ITC" pitchFamily="82" charset="0"/>
                <a:cs typeface="Segoe UI Light" panose="020B0502040204020203" pitchFamily="34" charset="0"/>
              </a:rPr>
              <a:t>Analiza </a:t>
            </a:r>
            <a:r>
              <a:rPr lang="sr-Latn-RS" altLang="en-US" dirty="0" smtClean="0">
                <a:solidFill>
                  <a:srgbClr val="C00000"/>
                </a:solidFill>
                <a:latin typeface="Tempus Sans ITC" pitchFamily="82" charset="0"/>
                <a:cs typeface="Segoe UI Light" panose="020B0502040204020203" pitchFamily="34" charset="0"/>
              </a:rPr>
              <a:t>socijalnih mreža</a:t>
            </a:r>
          </a:p>
          <a:p>
            <a:endParaRPr lang="sr-Latn-RS" altLang="en-US" dirty="0">
              <a:latin typeface="Tempus Sans ITC" pitchFamily="82" charset="0"/>
              <a:cs typeface="Segoe UI Light" panose="020B0502040204020203" pitchFamily="34" charset="0"/>
            </a:endParaRPr>
          </a:p>
          <a:p>
            <a:r>
              <a:rPr lang="sr-Latn-RS" altLang="en-US" dirty="0" smtClean="0">
                <a:solidFill>
                  <a:srgbClr val="C00000"/>
                </a:solidFill>
                <a:latin typeface="Tempus Sans ITC" pitchFamily="82" charset="0"/>
                <a:cs typeface="Segoe UI Light" panose="020B0502040204020203" pitchFamily="34" charset="0"/>
              </a:rPr>
              <a:t>Strukturalna</a:t>
            </a:r>
            <a:r>
              <a:rPr lang="sr-Latn-RS" altLang="en-US" dirty="0" smtClean="0">
                <a:latin typeface="Tempus Sans ITC" pitchFamily="82" charset="0"/>
                <a:cs typeface="Segoe UI Light" panose="020B0502040204020203" pitchFamily="34" charset="0"/>
              </a:rPr>
              <a:t> istraživanja</a:t>
            </a:r>
          </a:p>
          <a:p>
            <a:endParaRPr lang="sr-Latn-RS" altLang="en-US" dirty="0">
              <a:latin typeface="Tempus Sans ITC" pitchFamily="82" charset="0"/>
              <a:cs typeface="Segoe UI Light" panose="020B0502040204020203" pitchFamily="34" charset="0"/>
            </a:endParaRPr>
          </a:p>
          <a:p>
            <a:r>
              <a:rPr lang="sr-Latn-RS" altLang="en-US" dirty="0" smtClean="0">
                <a:solidFill>
                  <a:srgbClr val="C00000"/>
                </a:solidFill>
                <a:latin typeface="Tempus Sans ITC" pitchFamily="82" charset="0"/>
                <a:cs typeface="Segoe UI Light" panose="020B0502040204020203" pitchFamily="34" charset="0"/>
              </a:rPr>
              <a:t>Multivarijatni</a:t>
            </a:r>
            <a:r>
              <a:rPr lang="sr-Latn-RS" altLang="en-US" dirty="0" smtClean="0">
                <a:latin typeface="Tempus Sans ITC" pitchFamily="82" charset="0"/>
                <a:cs typeface="Segoe UI Light" panose="020B0502040204020203" pitchFamily="34" charset="0"/>
              </a:rPr>
              <a:t> eksperimenti</a:t>
            </a:r>
          </a:p>
          <a:p>
            <a:endParaRPr lang="sr-Latn-RS" altLang="en-US" dirty="0">
              <a:latin typeface="Tempus Sans ITC" pitchFamily="82" charset="0"/>
              <a:cs typeface="Segoe UI Light" panose="020B0502040204020203" pitchFamily="34" charset="0"/>
            </a:endParaRPr>
          </a:p>
          <a:p>
            <a:r>
              <a:rPr lang="sr-Latn-RS" altLang="en-US" dirty="0" smtClean="0">
                <a:solidFill>
                  <a:srgbClr val="C00000"/>
                </a:solidFill>
                <a:latin typeface="Tempus Sans ITC" pitchFamily="82" charset="0"/>
                <a:cs typeface="Segoe UI Light" panose="020B0502040204020203" pitchFamily="34" charset="0"/>
              </a:rPr>
              <a:t>Prirodni</a:t>
            </a:r>
            <a:r>
              <a:rPr lang="sr-Latn-RS" altLang="en-US" dirty="0" smtClean="0">
                <a:latin typeface="Tempus Sans ITC" pitchFamily="82" charset="0"/>
                <a:cs typeface="Segoe UI Light" panose="020B0502040204020203" pitchFamily="34" charset="0"/>
              </a:rPr>
              <a:t> eksperimenti</a:t>
            </a:r>
          </a:p>
          <a:p>
            <a:endParaRPr lang="sr-Latn-RS" altLang="en-US" dirty="0">
              <a:latin typeface="Tempus Sans ITC" pitchFamily="82" charset="0"/>
              <a:cs typeface="Segoe UI Light" panose="020B0502040204020203" pitchFamily="34" charset="0"/>
            </a:endParaRPr>
          </a:p>
          <a:p>
            <a:r>
              <a:rPr lang="sr-Latn-RS" altLang="en-US" dirty="0" smtClean="0">
                <a:latin typeface="Tempus Sans ITC" pitchFamily="82" charset="0"/>
                <a:cs typeface="Segoe UI Light" panose="020B0502040204020203" pitchFamily="34" charset="0"/>
              </a:rPr>
              <a:t>Analiza </a:t>
            </a:r>
            <a:r>
              <a:rPr lang="sr-Latn-RS" altLang="en-US" dirty="0" smtClean="0">
                <a:solidFill>
                  <a:srgbClr val="C00000"/>
                </a:solidFill>
                <a:latin typeface="Tempus Sans ITC" pitchFamily="82" charset="0"/>
                <a:cs typeface="Segoe UI Light" panose="020B0502040204020203" pitchFamily="34" charset="0"/>
              </a:rPr>
              <a:t>sadržaja</a:t>
            </a:r>
          </a:p>
          <a:p>
            <a:endParaRPr lang="sr-Latn-RS" altLang="en-US" dirty="0">
              <a:latin typeface="Tempus Sans ITC" pitchFamily="82" charset="0"/>
              <a:cs typeface="Segoe UI Light" panose="020B0502040204020203" pitchFamily="34" charset="0"/>
            </a:endParaRPr>
          </a:p>
          <a:p>
            <a:r>
              <a:rPr lang="sr-Latn-RS" altLang="en-US" dirty="0" smtClean="0">
                <a:solidFill>
                  <a:srgbClr val="C00000"/>
                </a:solidFill>
                <a:latin typeface="Tempus Sans ITC" pitchFamily="82" charset="0"/>
                <a:cs typeface="Segoe UI Light" panose="020B0502040204020203" pitchFamily="34" charset="0"/>
              </a:rPr>
              <a:t>Metodološka</a:t>
            </a:r>
            <a:r>
              <a:rPr lang="sr-Latn-RS" altLang="en-US" dirty="0" smtClean="0">
                <a:latin typeface="Tempus Sans ITC" pitchFamily="82" charset="0"/>
                <a:cs typeface="Segoe UI Light" panose="020B0502040204020203" pitchFamily="34" charset="0"/>
              </a:rPr>
              <a:t> istraživanja</a:t>
            </a:r>
            <a:r>
              <a:rPr lang="sr-Latn-RS" alt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 </a:t>
            </a:r>
            <a:endParaRPr lang="sr-Latn-RS" alt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486400"/>
            <a:ext cx="1508760" cy="900684"/>
          </a:xfrm>
          <a:prstGeom prst="rect">
            <a:avLst/>
          </a:prstGeom>
        </p:spPr>
      </p:pic>
      <p:pic>
        <p:nvPicPr>
          <p:cNvPr id="8" name="Picture 2" descr="C:\Users\Toshiba\Pictures\MPI pictur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457200"/>
            <a:ext cx="111442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182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304800"/>
            <a:ext cx="792162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BB1C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sr-Latn-CS" altLang="sr-Latn-RS" sz="42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vrste istraživanja: </a:t>
            </a:r>
            <a:r>
              <a:rPr kumimoji="1" lang="sr-Latn-CS" altLang="sr-Latn-RS" sz="4200" cap="small" dirty="0" smtClean="0">
                <a:solidFill>
                  <a:schemeClr val="tx2">
                    <a:lumMod val="50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ostalo</a:t>
            </a:r>
            <a:endParaRPr kumimoji="1" lang="en-US" altLang="sr-Latn-RS" sz="4200" cap="small" dirty="0">
              <a:solidFill>
                <a:schemeClr val="tx2">
                  <a:lumMod val="50000"/>
                </a:schemeClr>
              </a:solidFill>
              <a:latin typeface="Tempus Sans ITC" pitchFamily="82" charset="0"/>
              <a:cs typeface="Segoe UI Light" panose="020B0502040204020203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990600" y="1371600"/>
            <a:ext cx="671690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r-Latn-RS" altLang="en-US" u="sng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Akciona </a:t>
            </a:r>
            <a:r>
              <a:rPr lang="sr-Latn-RS" altLang="en-US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istraživanja</a:t>
            </a:r>
          </a:p>
          <a:p>
            <a:r>
              <a:rPr lang="sr-Latn-RS" alt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   </a:t>
            </a:r>
            <a:r>
              <a:rPr lang="sr-Latn-RS" altLang="en-US" sz="16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Prikupljaju informacije o sprovođenju neke društvene akcije (intervencije)</a:t>
            </a:r>
          </a:p>
          <a:p>
            <a:r>
              <a:rPr lang="sr-Latn-RS" altLang="en-US" sz="1600" dirty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 </a:t>
            </a:r>
            <a:r>
              <a:rPr lang="sr-Latn-RS" altLang="en-US" sz="16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  Iterativan proces – teorija, akcija, istraživanje</a:t>
            </a:r>
          </a:p>
          <a:p>
            <a:r>
              <a:rPr lang="sr-Latn-RS" altLang="en-US" sz="1600" dirty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 </a:t>
            </a:r>
            <a:r>
              <a:rPr lang="sr-Latn-RS" altLang="en-US" sz="16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  Visok stepen uključenosti i visoka eksterna validnost</a:t>
            </a:r>
            <a:endParaRPr lang="sr-Latn-RS" altLang="en-US" sz="1600" dirty="0">
              <a:solidFill>
                <a:schemeClr val="bg2">
                  <a:lumMod val="25000"/>
                </a:schemeClr>
              </a:solidFill>
              <a:latin typeface="Tempus Sans ITC" pitchFamily="82" charset="0"/>
              <a:cs typeface="Segoe UI Light" panose="020B0502040204020203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914400" y="3962400"/>
            <a:ext cx="5039649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r-Latn-RS" altLang="en-US" u="sng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Matematičko </a:t>
            </a:r>
            <a:r>
              <a:rPr lang="sr-Latn-RS" altLang="en-US" u="sng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modeliranje i simulacija</a:t>
            </a:r>
          </a:p>
          <a:p>
            <a:r>
              <a:rPr lang="sr-Latn-RS" alt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  </a:t>
            </a:r>
            <a:r>
              <a:rPr lang="sr-Latn-RS" altLang="en-US" sz="1600" dirty="0">
                <a:latin typeface="Tempus Sans ITC" pitchFamily="82" charset="0"/>
                <a:cs typeface="Segoe UI Light" panose="020B0502040204020203" pitchFamily="34" charset="0"/>
              </a:rPr>
              <a:t>Postavljanje modela empirijski dobro proučenih pojava</a:t>
            </a:r>
          </a:p>
          <a:p>
            <a:r>
              <a:rPr lang="sr-Latn-RS" altLang="en-US" sz="1600" dirty="0">
                <a:latin typeface="Tempus Sans ITC" pitchFamily="82" charset="0"/>
                <a:cs typeface="Segoe UI Light" panose="020B0502040204020203" pitchFamily="34" charset="0"/>
              </a:rPr>
              <a:t>   Komplikovano međudejstvo velikog broja činilaca</a:t>
            </a:r>
          </a:p>
          <a:p>
            <a:r>
              <a:rPr lang="sr-Latn-RS" altLang="en-US" sz="1600" dirty="0">
                <a:latin typeface="Tempus Sans ITC" pitchFamily="82" charset="0"/>
                <a:cs typeface="Segoe UI Light" panose="020B0502040204020203" pitchFamily="34" charset="0"/>
              </a:rPr>
              <a:t>   Poređenje reakcija modela i empirijskih podataka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914400" y="2667000"/>
            <a:ext cx="558358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r-Latn-RS" altLang="en-US" u="sng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Arhivska </a:t>
            </a:r>
            <a:r>
              <a:rPr lang="sr-Latn-RS" altLang="en-US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istraživanja</a:t>
            </a:r>
            <a:endParaRPr lang="sr-Latn-RS" altLang="en-US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r-Latn-RS" altLang="en-US" dirty="0">
                <a:latin typeface="Tempus Sans ITC" pitchFamily="82" charset="0"/>
                <a:cs typeface="Segoe UI Light" panose="020B0502040204020203" pitchFamily="34" charset="0"/>
              </a:rPr>
              <a:t>   </a:t>
            </a:r>
            <a:r>
              <a:rPr lang="sr-Latn-RS" altLang="en-US" sz="1600" dirty="0">
                <a:latin typeface="Tempus Sans ITC" pitchFamily="82" charset="0"/>
                <a:cs typeface="Segoe UI Light" panose="020B0502040204020203" pitchFamily="34" charset="0"/>
              </a:rPr>
              <a:t>Ne prikupljaju se novi podaci</a:t>
            </a:r>
          </a:p>
          <a:p>
            <a:r>
              <a:rPr lang="sr-Latn-RS" altLang="en-US" sz="1600" dirty="0">
                <a:latin typeface="Tempus Sans ITC" pitchFamily="82" charset="0"/>
                <a:cs typeface="Segoe UI Light" panose="020B0502040204020203" pitchFamily="34" charset="0"/>
              </a:rPr>
              <a:t>   Koriste se postojeće informacije</a:t>
            </a:r>
          </a:p>
          <a:p>
            <a:r>
              <a:rPr lang="sr-Latn-RS" altLang="en-US" sz="1600" dirty="0">
                <a:latin typeface="Tempus Sans ITC" pitchFamily="82" charset="0"/>
                <a:cs typeface="Segoe UI Light" panose="020B0502040204020203" pitchFamily="34" charset="0"/>
              </a:rPr>
              <a:t>   Izvori: sudski izveštaji, finansijski pokazatelji, istorijski zapisi...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944748" y="5172225"/>
            <a:ext cx="690124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r-Latn-RS" altLang="en-US" u="sng" dirty="0" smtClean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Meta-analiza</a:t>
            </a:r>
            <a:endParaRPr lang="sr-Latn-RS" altLang="en-US" u="sng" dirty="0">
              <a:solidFill>
                <a:srgbClr val="C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sr-Latn-RS" alt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  </a:t>
            </a:r>
            <a:r>
              <a:rPr lang="sr-Latn-RS" altLang="en-US" sz="1600" dirty="0" smtClean="0">
                <a:latin typeface="Tempus Sans ITC" pitchFamily="82" charset="0"/>
                <a:cs typeface="Segoe UI Light" panose="020B0502040204020203" pitchFamily="34" charset="0"/>
              </a:rPr>
              <a:t>Istraživanje na istraživanjima</a:t>
            </a:r>
          </a:p>
          <a:p>
            <a:r>
              <a:rPr lang="sr-Latn-RS" altLang="en-US" sz="1600" dirty="0">
                <a:latin typeface="Tempus Sans ITC" pitchFamily="82" charset="0"/>
                <a:cs typeface="Segoe UI Light" panose="020B0502040204020203" pitchFamily="34" charset="0"/>
              </a:rPr>
              <a:t> </a:t>
            </a:r>
            <a:r>
              <a:rPr lang="sr-Latn-RS" altLang="en-US" sz="1600" dirty="0" smtClean="0">
                <a:latin typeface="Tempus Sans ITC" pitchFamily="82" charset="0"/>
                <a:cs typeface="Segoe UI Light" panose="020B0502040204020203" pitchFamily="34" charset="0"/>
              </a:rPr>
              <a:t>  Statističko istraživanje na velikom broju rezultata iz pojedinačnih istraživanja</a:t>
            </a:r>
          </a:p>
          <a:p>
            <a:r>
              <a:rPr lang="sr-Latn-RS" altLang="en-US" sz="1600" dirty="0">
                <a:latin typeface="Tempus Sans ITC" pitchFamily="82" charset="0"/>
                <a:cs typeface="Segoe UI Light" panose="020B0502040204020203" pitchFamily="34" charset="0"/>
              </a:rPr>
              <a:t> </a:t>
            </a:r>
            <a:r>
              <a:rPr lang="sr-Latn-RS" altLang="en-US" sz="1600" dirty="0" smtClean="0">
                <a:latin typeface="Tempus Sans ITC" pitchFamily="82" charset="0"/>
                <a:cs typeface="Segoe UI Light" panose="020B0502040204020203" pitchFamily="34" charset="0"/>
              </a:rPr>
              <a:t>  Konačni cilj – integracija nalaza</a:t>
            </a:r>
            <a:endParaRPr lang="sr-Latn-RS" altLang="en-US" sz="1600" dirty="0">
              <a:latin typeface="Tempus Sans ITC" pitchFamily="82" charset="0"/>
              <a:cs typeface="Segoe UI Light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84417" y="148389"/>
            <a:ext cx="1508760" cy="900684"/>
          </a:xfrm>
          <a:prstGeom prst="rect">
            <a:avLst/>
          </a:prstGeom>
        </p:spPr>
      </p:pic>
      <p:pic>
        <p:nvPicPr>
          <p:cNvPr id="12" name="Picture 2" descr="C:\Users\Toshiba\Pictures\MPI pictur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6019800"/>
            <a:ext cx="111442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594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981636" y="1716583"/>
            <a:ext cx="233749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/>
            <a:r>
              <a:rPr lang="sr-Latn-RS" altLang="en-US" sz="2000" dirty="0">
                <a:latin typeface="Tempus Sans ITC" pitchFamily="82" charset="0"/>
                <a:cs typeface="Segoe UI Light" panose="020B0502040204020203" pitchFamily="34" charset="0"/>
              </a:rPr>
              <a:t>Logički empiricizam</a:t>
            </a:r>
          </a:p>
          <a:p>
            <a:pPr marL="0" lvl="1"/>
            <a:r>
              <a:rPr lang="sr-Latn-RS" altLang="en-US" sz="2000" dirty="0" smtClean="0">
                <a:latin typeface="Tempus Sans ITC" pitchFamily="82" charset="0"/>
                <a:cs typeface="Segoe UI Light" panose="020B0502040204020203" pitchFamily="34" charset="0"/>
              </a:rPr>
              <a:t>Post-pozitivizam</a:t>
            </a:r>
          </a:p>
          <a:p>
            <a:pPr marL="0" lvl="1"/>
            <a:r>
              <a:rPr lang="sr-Latn-RS" altLang="en-US" sz="2000" dirty="0" smtClean="0">
                <a:latin typeface="Tempus Sans ITC" pitchFamily="82" charset="0"/>
                <a:cs typeface="Segoe UI Light" panose="020B0502040204020203" pitchFamily="34" charset="0"/>
              </a:rPr>
              <a:t>Realizam</a:t>
            </a:r>
            <a:endParaRPr lang="sr-Latn-RS" altLang="en-US" sz="2000" dirty="0">
              <a:latin typeface="Tempus Sans ITC" pitchFamily="82" charset="0"/>
              <a:cs typeface="Segoe UI Light" panose="020B0502040204020203" pitchFamily="34" charset="0"/>
            </a:endParaRPr>
          </a:p>
          <a:p>
            <a:pPr marL="0" lvl="1"/>
            <a:r>
              <a:rPr lang="sr-Latn-RS" altLang="en-US" sz="2000" dirty="0" smtClean="0">
                <a:latin typeface="Tempus Sans ITC" pitchFamily="82" charset="0"/>
                <a:cs typeface="Segoe UI Light" panose="020B0502040204020203" pitchFamily="34" charset="0"/>
              </a:rPr>
              <a:t>Kvantifikacija</a:t>
            </a:r>
          </a:p>
          <a:p>
            <a:pPr marL="0" lvl="1"/>
            <a:r>
              <a:rPr lang="sr-Latn-RS" altLang="en-US" sz="2000" dirty="0" smtClean="0">
                <a:latin typeface="Tempus Sans ITC" pitchFamily="82" charset="0"/>
                <a:cs typeface="Segoe UI Light" panose="020B0502040204020203" pitchFamily="34" charset="0"/>
              </a:rPr>
              <a:t>Objektivnost</a:t>
            </a:r>
          </a:p>
          <a:p>
            <a:pPr marL="0" lvl="1"/>
            <a:r>
              <a:rPr lang="sr-Latn-RS" altLang="en-US" sz="2000" dirty="0" smtClean="0">
                <a:latin typeface="Tempus Sans ITC" pitchFamily="82" charset="0"/>
                <a:cs typeface="Segoe UI Light" panose="020B0502040204020203" pitchFamily="34" charset="0"/>
              </a:rPr>
              <a:t>Univerzalnost</a:t>
            </a:r>
            <a:endParaRPr lang="sr-Latn-RS" altLang="en-US" sz="2000" dirty="0">
              <a:latin typeface="Tempus Sans ITC" pitchFamily="82" charset="0"/>
              <a:cs typeface="Segoe UI Light" panose="020B0502040204020203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28600" y="457200"/>
            <a:ext cx="9143999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BB1C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sr-Latn-CS" altLang="sr-Latn-RS" sz="32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 </a:t>
            </a:r>
            <a:r>
              <a:rPr kumimoji="1" lang="sr-Latn-CS" altLang="sr-Latn-RS" sz="3200" cap="small" dirty="0" smtClean="0">
                <a:latin typeface="Tempus Sans ITC" pitchFamily="82" charset="0"/>
                <a:cs typeface="Segoe UI Light" panose="020B0502040204020203" pitchFamily="34" charset="0"/>
              </a:rPr>
              <a:t>tradicionalna </a:t>
            </a:r>
            <a:r>
              <a:rPr kumimoji="1" lang="sr-Latn-CS" altLang="sr-Latn-RS" sz="3200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(kvantitativna) </a:t>
            </a:r>
            <a:r>
              <a:rPr kumimoji="1" lang="sr-Latn-CS" altLang="sr-Latn-RS" sz="3200" cap="small" dirty="0" smtClean="0">
                <a:solidFill>
                  <a:schemeClr val="tx2">
                    <a:lumMod val="50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paradigma</a:t>
            </a:r>
            <a:endParaRPr kumimoji="1" lang="en-US" altLang="sr-Latn-RS" sz="3200" cap="small" dirty="0">
              <a:solidFill>
                <a:schemeClr val="tx2">
                  <a:lumMod val="50000"/>
                </a:schemeClr>
              </a:solidFill>
              <a:latin typeface="Tempus Sans ITC" pitchFamily="82" charset="0"/>
              <a:cs typeface="Segoe UI Ligh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86000"/>
            <a:ext cx="4186952" cy="3918106"/>
          </a:xfrm>
          <a:prstGeom prst="rect">
            <a:avLst/>
          </a:prstGeom>
        </p:spPr>
      </p:pic>
      <p:pic>
        <p:nvPicPr>
          <p:cNvPr id="6" name="Picture 2" descr="C:\Users\Toshiba\Pictures\MPI pictur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428" y="5903685"/>
            <a:ext cx="111442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558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sr-Latn-RS" sz="4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POZITIVIZAM</a:t>
            </a:r>
            <a:endParaRPr lang="en-AU" sz="4000" dirty="0" smtClean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28689" name="AutoShape 17"/>
          <p:cNvSpPr>
            <a:spLocks noChangeArrowheads="1"/>
          </p:cNvSpPr>
          <p:nvPr/>
        </p:nvSpPr>
        <p:spPr bwMode="auto">
          <a:xfrm>
            <a:off x="1447800" y="4267200"/>
            <a:ext cx="2819400" cy="1066800"/>
          </a:xfrm>
          <a:prstGeom prst="cube">
            <a:avLst>
              <a:gd name="adj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200" b="1" dirty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NOMOTETSKO, ZAKONI</a:t>
            </a:r>
            <a:endParaRPr lang="en-AU" sz="2200" b="1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  <a:p>
            <a:pPr algn="ctr"/>
            <a:endParaRPr lang="en-US" sz="1100" b="1" dirty="0">
              <a:latin typeface="Arial" charset="0"/>
            </a:endParaRPr>
          </a:p>
        </p:txBody>
      </p:sp>
      <p:sp>
        <p:nvSpPr>
          <p:cNvPr id="28695" name="AutoShape 23"/>
          <p:cNvSpPr>
            <a:spLocks noChangeArrowheads="1"/>
          </p:cNvSpPr>
          <p:nvPr/>
        </p:nvSpPr>
        <p:spPr bwMode="auto">
          <a:xfrm>
            <a:off x="1447800" y="2971800"/>
            <a:ext cx="2819400" cy="1066800"/>
          </a:xfrm>
          <a:prstGeom prst="cube">
            <a:avLst>
              <a:gd name="adj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200" b="1" dirty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OBJEKTIVNOST</a:t>
            </a:r>
            <a:endParaRPr lang="en-US" sz="1100" b="1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28696" name="AutoShape 24"/>
          <p:cNvSpPr>
            <a:spLocks noChangeArrowheads="1"/>
          </p:cNvSpPr>
          <p:nvPr/>
        </p:nvSpPr>
        <p:spPr bwMode="auto">
          <a:xfrm>
            <a:off x="4800600" y="4191000"/>
            <a:ext cx="2971800" cy="1066800"/>
          </a:xfrm>
          <a:prstGeom prst="cube">
            <a:avLst>
              <a:gd name="adj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KAUZALITET</a:t>
            </a:r>
            <a:r>
              <a:rPr lang="sr-Latn-RS" sz="2200" b="1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,</a:t>
            </a:r>
          </a:p>
          <a:p>
            <a:pPr algn="ctr" eaLnBrk="0" hangingPunct="0"/>
            <a:r>
              <a:rPr lang="sr-Latn-RS" sz="2200" b="1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UZROCI</a:t>
            </a:r>
            <a:endParaRPr lang="en-US" sz="1100" b="1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28697" name="AutoShape 25"/>
          <p:cNvSpPr>
            <a:spLocks noChangeArrowheads="1"/>
          </p:cNvSpPr>
          <p:nvPr/>
        </p:nvSpPr>
        <p:spPr bwMode="auto">
          <a:xfrm>
            <a:off x="1447800" y="1600200"/>
            <a:ext cx="2819400" cy="1066800"/>
          </a:xfrm>
          <a:prstGeom prst="cube">
            <a:avLst>
              <a:gd name="adj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sr-Latn-RS" sz="1900" b="1" dirty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OSNOVE </a:t>
            </a:r>
            <a:r>
              <a:rPr lang="sr-Latn-RS" sz="1900" b="1" u="sng" dirty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PRIRODNIH</a:t>
            </a:r>
            <a:r>
              <a:rPr lang="sr-Latn-RS" sz="1900" b="1" dirty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NAUKA</a:t>
            </a:r>
            <a:endParaRPr lang="en-US" sz="1900" b="1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28705" name="AutoShape 33"/>
          <p:cNvSpPr>
            <a:spLocks noChangeArrowheads="1"/>
          </p:cNvSpPr>
          <p:nvPr/>
        </p:nvSpPr>
        <p:spPr bwMode="auto">
          <a:xfrm>
            <a:off x="4724400" y="1447800"/>
            <a:ext cx="2971800" cy="1066800"/>
          </a:xfrm>
          <a:prstGeom prst="cube">
            <a:avLst>
              <a:gd name="adj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GENERALIZACIJA</a:t>
            </a:r>
            <a:r>
              <a:rPr lang="sr-Latn-RS" sz="2200" b="1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, UOPŠTAVANJE</a:t>
            </a:r>
            <a:endParaRPr lang="en-AU" sz="2200" b="1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  <a:p>
            <a:pPr algn="ctr"/>
            <a:endParaRPr lang="en-US" sz="1100" b="1" dirty="0">
              <a:latin typeface="Arial" charset="0"/>
            </a:endParaRPr>
          </a:p>
        </p:txBody>
      </p:sp>
      <p:sp>
        <p:nvSpPr>
          <p:cNvPr id="28706" name="AutoShape 34"/>
          <p:cNvSpPr>
            <a:spLocks noChangeArrowheads="1"/>
          </p:cNvSpPr>
          <p:nvPr/>
        </p:nvSpPr>
        <p:spPr bwMode="auto">
          <a:xfrm>
            <a:off x="4800600" y="2971800"/>
            <a:ext cx="2971800" cy="1066800"/>
          </a:xfrm>
          <a:prstGeom prst="cube">
            <a:avLst>
              <a:gd name="adj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200" b="1" dirty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PREDVIĐANJE</a:t>
            </a:r>
            <a:endParaRPr lang="en-AU" sz="2200" b="1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  <a:p>
            <a:pPr algn="ctr"/>
            <a:endParaRPr lang="en-US" sz="1100" b="1" dirty="0">
              <a:latin typeface="Arial" charset="0"/>
            </a:endParaRPr>
          </a:p>
        </p:txBody>
      </p:sp>
      <p:sp>
        <p:nvSpPr>
          <p:cNvPr id="28707" name="AutoShape 35"/>
          <p:cNvSpPr>
            <a:spLocks noChangeArrowheads="1"/>
          </p:cNvSpPr>
          <p:nvPr/>
        </p:nvSpPr>
        <p:spPr bwMode="auto">
          <a:xfrm>
            <a:off x="1447800" y="5486400"/>
            <a:ext cx="2819400" cy="1066800"/>
          </a:xfrm>
          <a:prstGeom prst="cube">
            <a:avLst>
              <a:gd name="adj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200" b="1" dirty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KONTROLA, MANIPULACIJA</a:t>
            </a:r>
            <a:endParaRPr lang="en-AU" sz="2200" b="1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  <a:p>
            <a:pPr algn="ctr"/>
            <a:endParaRPr lang="en-US" sz="1100" b="1" dirty="0">
              <a:latin typeface="Arial" charset="0"/>
            </a:endParaRPr>
          </a:p>
        </p:txBody>
      </p:sp>
      <p:sp>
        <p:nvSpPr>
          <p:cNvPr id="28708" name="AutoShape 36"/>
          <p:cNvSpPr>
            <a:spLocks noChangeArrowheads="1"/>
          </p:cNvSpPr>
          <p:nvPr/>
        </p:nvSpPr>
        <p:spPr bwMode="auto">
          <a:xfrm>
            <a:off x="4800600" y="5486400"/>
            <a:ext cx="2971800" cy="1066800"/>
          </a:xfrm>
          <a:prstGeom prst="cube">
            <a:avLst>
              <a:gd name="adj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200" b="1" dirty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KVANTIFIKACIJA, VELIKE SKALE</a:t>
            </a:r>
            <a:endParaRPr lang="en-AU" sz="2200" b="1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  <a:p>
            <a:pPr algn="ctr"/>
            <a:endParaRPr lang="en-US" sz="1100" b="1" dirty="0">
              <a:latin typeface="Arial" charset="0"/>
            </a:endParaRPr>
          </a:p>
        </p:txBody>
      </p:sp>
      <p:pic>
        <p:nvPicPr>
          <p:cNvPr id="11" name="Picture 2" descr="C:\Users\Toshiba\Pictures\MPI pictu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381000"/>
            <a:ext cx="1114425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89" grpId="0" animBg="1" autoUpdateAnimBg="0"/>
      <p:bldP spid="28695" grpId="0" animBg="1" autoUpdateAnimBg="0"/>
      <p:bldP spid="28696" grpId="0" animBg="1" autoUpdateAnimBg="0"/>
      <p:bldP spid="28697" grpId="0" animBg="1" autoUpdateAnimBg="0"/>
      <p:bldP spid="28705" grpId="0" animBg="1" autoUpdateAnimBg="0"/>
      <p:bldP spid="28706" grpId="0" animBg="1" autoUpdateAnimBg="0"/>
      <p:bldP spid="28707" grpId="0" animBg="1" autoUpdateAnimBg="0"/>
      <p:bldP spid="28708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229600" cy="762000"/>
          </a:xfrm>
        </p:spPr>
        <p:txBody>
          <a:bodyPr/>
          <a:lstStyle/>
          <a:p>
            <a:pPr algn="r" eaLnBrk="1" hangingPunct="1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POZITIVISTIČKI NACRT</a:t>
            </a:r>
            <a:endParaRPr lang="en-AU" dirty="0" smtClean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685800" y="1905000"/>
            <a:ext cx="3048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latin typeface="Tempus Sans ITC" pitchFamily="82" charset="0"/>
              </a:rPr>
              <a:t>PREGLED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>
                <a:latin typeface="Tempus Sans ITC" pitchFamily="82" charset="0"/>
              </a:rPr>
              <a:t>LITERATURE</a:t>
            </a:r>
          </a:p>
        </p:txBody>
      </p:sp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1066800" y="2819400"/>
            <a:ext cx="3048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Tempus Sans ITC" pitchFamily="82" charset="0"/>
              </a:rPr>
              <a:t>FORMULACIJA </a:t>
            </a:r>
          </a:p>
          <a:p>
            <a:pPr algn="ctr"/>
            <a:r>
              <a:rPr lang="en-US" b="1" dirty="0">
                <a:latin typeface="Tempus Sans ITC" pitchFamily="82" charset="0"/>
              </a:rPr>
              <a:t>HIPOTEZA</a:t>
            </a:r>
            <a:endParaRPr lang="en-AU" b="1" dirty="0">
              <a:latin typeface="Tempus Sans ITC" pitchFamily="82" charset="0"/>
            </a:endParaRP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1447800" y="3733800"/>
            <a:ext cx="3048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Tempus Sans ITC" pitchFamily="82" charset="0"/>
              </a:rPr>
              <a:t>NACRT </a:t>
            </a:r>
          </a:p>
          <a:p>
            <a:pPr algn="ctr"/>
            <a:r>
              <a:rPr lang="en-US" b="1" dirty="0">
                <a:latin typeface="Tempus Sans ITC" pitchFamily="82" charset="0"/>
              </a:rPr>
              <a:t>ISTRAŽIVANJA </a:t>
            </a:r>
            <a:endParaRPr lang="en-AU" b="1" dirty="0">
              <a:latin typeface="Tempus Sans ITC" pitchFamily="82" charset="0"/>
            </a:endParaRPr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1828800" y="4648200"/>
            <a:ext cx="3048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latin typeface="Tempus Sans ITC" pitchFamily="82" charset="0"/>
              </a:rPr>
              <a:t>PRIKUPLJANJE</a:t>
            </a:r>
          </a:p>
          <a:p>
            <a:pPr algn="ctr"/>
            <a:r>
              <a:rPr lang="en-US" sz="2000" b="1" dirty="0">
                <a:latin typeface="Tempus Sans ITC" pitchFamily="82" charset="0"/>
              </a:rPr>
              <a:t>PODATAKA</a:t>
            </a:r>
          </a:p>
        </p:txBody>
      </p:sp>
      <p:sp>
        <p:nvSpPr>
          <p:cNvPr id="27678" name="Rectangle 30"/>
          <p:cNvSpPr>
            <a:spLocks noChangeArrowheads="1"/>
          </p:cNvSpPr>
          <p:nvPr/>
        </p:nvSpPr>
        <p:spPr bwMode="auto">
          <a:xfrm>
            <a:off x="228600" y="990600"/>
            <a:ext cx="3048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Tempus Sans ITC" pitchFamily="82" charset="0"/>
              </a:rPr>
              <a:t>IDENTIFIKOVATI</a:t>
            </a:r>
          </a:p>
          <a:p>
            <a:pPr algn="ctr"/>
            <a:r>
              <a:rPr lang="en-US" b="1" dirty="0">
                <a:latin typeface="Tempus Sans ITC" pitchFamily="82" charset="0"/>
              </a:rPr>
              <a:t>TEMU</a:t>
            </a:r>
            <a:endParaRPr lang="en-AU" b="1" dirty="0">
              <a:latin typeface="Tempus Sans ITC" pitchFamily="82" charset="0"/>
            </a:endParaRPr>
          </a:p>
        </p:txBody>
      </p:sp>
      <p:sp>
        <p:nvSpPr>
          <p:cNvPr id="27679" name="Rectangle 31"/>
          <p:cNvSpPr>
            <a:spLocks noChangeArrowheads="1"/>
          </p:cNvSpPr>
          <p:nvPr/>
        </p:nvSpPr>
        <p:spPr bwMode="auto">
          <a:xfrm>
            <a:off x="2286000" y="5562600"/>
            <a:ext cx="3048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Tempus Sans ITC" pitchFamily="82" charset="0"/>
              </a:rPr>
              <a:t>ANALIZA PODATAKA</a:t>
            </a:r>
            <a:endParaRPr lang="en-AU" b="1" dirty="0">
              <a:latin typeface="Tempus Sans ITC" pitchFamily="82" charset="0"/>
            </a:endParaRPr>
          </a:p>
        </p:txBody>
      </p:sp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6096000" y="5791200"/>
            <a:ext cx="2667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RS" b="1" dirty="0" smtClean="0">
              <a:latin typeface="Arial" charset="0"/>
            </a:endParaRPr>
          </a:p>
          <a:p>
            <a:pPr algn="ctr"/>
            <a:r>
              <a:rPr lang="en-US" b="1" dirty="0" smtClean="0">
                <a:latin typeface="Tempus Sans ITC" pitchFamily="82" charset="0"/>
              </a:rPr>
              <a:t>IZVEŠTAJ</a:t>
            </a:r>
            <a:r>
              <a:rPr lang="en-US" b="1" dirty="0" smtClean="0">
                <a:latin typeface="Arial" charset="0"/>
              </a:rPr>
              <a:t> </a:t>
            </a:r>
            <a:endParaRPr lang="en-US" b="1" dirty="0">
              <a:latin typeface="Arial" charset="0"/>
            </a:endParaRPr>
          </a:p>
          <a:p>
            <a:pPr algn="ctr"/>
            <a:endParaRPr lang="en-AU" b="1" dirty="0">
              <a:latin typeface="Arial" charset="0"/>
            </a:endParaRPr>
          </a:p>
        </p:txBody>
      </p:sp>
      <p:sp>
        <p:nvSpPr>
          <p:cNvPr id="27681" name="Rectangle 33"/>
          <p:cNvSpPr>
            <a:spLocks noChangeArrowheads="1"/>
          </p:cNvSpPr>
          <p:nvPr/>
        </p:nvSpPr>
        <p:spPr bwMode="auto">
          <a:xfrm>
            <a:off x="5791200" y="2438400"/>
            <a:ext cx="3048000" cy="1219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Tempus Sans ITC" pitchFamily="82" charset="0"/>
              </a:rPr>
              <a:t>POTRAGA ZA </a:t>
            </a:r>
          </a:p>
          <a:p>
            <a:pPr algn="ctr"/>
            <a:r>
              <a:rPr lang="en-US" b="1" dirty="0">
                <a:latin typeface="Tempus Sans ITC" pitchFamily="82" charset="0"/>
              </a:rPr>
              <a:t>ALTERNATIVNIM</a:t>
            </a:r>
          </a:p>
          <a:p>
            <a:pPr algn="ctr"/>
            <a:r>
              <a:rPr lang="en-US" b="1" dirty="0">
                <a:latin typeface="Tempus Sans ITC" pitchFamily="82" charset="0"/>
              </a:rPr>
              <a:t>OBJAŠNJENJIMA</a:t>
            </a:r>
          </a:p>
        </p:txBody>
      </p:sp>
      <p:sp>
        <p:nvSpPr>
          <p:cNvPr id="27682" name="Rectangle 34"/>
          <p:cNvSpPr>
            <a:spLocks noChangeArrowheads="1"/>
          </p:cNvSpPr>
          <p:nvPr/>
        </p:nvSpPr>
        <p:spPr bwMode="auto">
          <a:xfrm>
            <a:off x="5791200" y="3886200"/>
            <a:ext cx="3048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Tempus Sans ITC" pitchFamily="82" charset="0"/>
              </a:rPr>
              <a:t>PONOVO POČETI</a:t>
            </a:r>
          </a:p>
          <a:p>
            <a:pPr algn="ctr"/>
            <a:r>
              <a:rPr lang="en-US" b="1" dirty="0">
                <a:latin typeface="Tempus Sans ITC" pitchFamily="82" charset="0"/>
              </a:rPr>
              <a:t>PROCES</a:t>
            </a:r>
          </a:p>
        </p:txBody>
      </p:sp>
      <p:sp>
        <p:nvSpPr>
          <p:cNvPr id="27671" name="AutoShape 23"/>
          <p:cNvSpPr>
            <a:spLocks noChangeArrowheads="1"/>
          </p:cNvSpPr>
          <p:nvPr/>
        </p:nvSpPr>
        <p:spPr bwMode="auto">
          <a:xfrm rot="5400000">
            <a:off x="3009900" y="1409700"/>
            <a:ext cx="609600" cy="5334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683" name="AutoShape 35"/>
          <p:cNvSpPr>
            <a:spLocks noChangeArrowheads="1"/>
          </p:cNvSpPr>
          <p:nvPr/>
        </p:nvSpPr>
        <p:spPr bwMode="auto">
          <a:xfrm rot="5400000">
            <a:off x="3467100" y="2324100"/>
            <a:ext cx="609600" cy="5334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685" name="AutoShape 37"/>
          <p:cNvSpPr>
            <a:spLocks noChangeArrowheads="1"/>
          </p:cNvSpPr>
          <p:nvPr/>
        </p:nvSpPr>
        <p:spPr bwMode="auto">
          <a:xfrm rot="5400000">
            <a:off x="3848100" y="3238500"/>
            <a:ext cx="609600" cy="5334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686" name="AutoShape 38"/>
          <p:cNvSpPr>
            <a:spLocks noChangeArrowheads="1"/>
          </p:cNvSpPr>
          <p:nvPr/>
        </p:nvSpPr>
        <p:spPr bwMode="auto">
          <a:xfrm rot="5400000">
            <a:off x="4229100" y="4152900"/>
            <a:ext cx="609600" cy="5334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687" name="AutoShape 39"/>
          <p:cNvSpPr>
            <a:spLocks noChangeArrowheads="1"/>
          </p:cNvSpPr>
          <p:nvPr/>
        </p:nvSpPr>
        <p:spPr bwMode="auto">
          <a:xfrm rot="5400000">
            <a:off x="4610100" y="5067300"/>
            <a:ext cx="609600" cy="5334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27689" name="AutoShape 41"/>
          <p:cNvCxnSpPr>
            <a:cxnSpLocks noChangeShapeType="1"/>
            <a:stCxn id="27681" idx="2"/>
            <a:endCxn id="27682" idx="0"/>
          </p:cNvCxnSpPr>
          <p:nvPr/>
        </p:nvCxnSpPr>
        <p:spPr bwMode="auto">
          <a:xfrm>
            <a:off x="7315200" y="36576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91" name="AutoShape 43"/>
          <p:cNvCxnSpPr>
            <a:cxnSpLocks noChangeShapeType="1"/>
            <a:stCxn id="27679" idx="3"/>
            <a:endCxn id="27681" idx="1"/>
          </p:cNvCxnSpPr>
          <p:nvPr/>
        </p:nvCxnSpPr>
        <p:spPr bwMode="auto">
          <a:xfrm flipV="1">
            <a:off x="5334000" y="3048000"/>
            <a:ext cx="457200" cy="2895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7693" name="Rectangle 45"/>
          <p:cNvSpPr>
            <a:spLocks noChangeArrowheads="1"/>
          </p:cNvSpPr>
          <p:nvPr/>
        </p:nvSpPr>
        <p:spPr bwMode="auto">
          <a:xfrm>
            <a:off x="5257800" y="4876800"/>
            <a:ext cx="533400" cy="381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Tempus Sans ITC" pitchFamily="82" charset="0"/>
              </a:rPr>
              <a:t>N</a:t>
            </a:r>
            <a:r>
              <a:rPr lang="sr-Latn-RS" sz="2000" dirty="0">
                <a:latin typeface="Tempus Sans ITC" pitchFamily="82" charset="0"/>
              </a:rPr>
              <a:t>E</a:t>
            </a:r>
            <a:endParaRPr lang="en-AU" sz="2000" dirty="0">
              <a:latin typeface="Tempus Sans ITC" pitchFamily="82" charset="0"/>
            </a:endParaRPr>
          </a:p>
        </p:txBody>
      </p:sp>
      <p:sp>
        <p:nvSpPr>
          <p:cNvPr id="27695" name="Line 47"/>
          <p:cNvSpPr>
            <a:spLocks noChangeShapeType="1"/>
          </p:cNvSpPr>
          <p:nvPr/>
        </p:nvSpPr>
        <p:spPr bwMode="auto">
          <a:xfrm>
            <a:off x="5334000" y="6248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94" name="Rectangle 46"/>
          <p:cNvSpPr>
            <a:spLocks noChangeArrowheads="1"/>
          </p:cNvSpPr>
          <p:nvPr/>
        </p:nvSpPr>
        <p:spPr bwMode="auto">
          <a:xfrm>
            <a:off x="5486400" y="6096000"/>
            <a:ext cx="533400" cy="381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sr-Latn-RS" sz="2000" dirty="0">
                <a:latin typeface="Tempus Sans ITC" pitchFamily="82" charset="0"/>
              </a:rPr>
              <a:t>DA</a:t>
            </a:r>
            <a:endParaRPr lang="en-AU" sz="2000" dirty="0">
              <a:latin typeface="Tempus Sans ITC" pitchFamily="82" charset="0"/>
            </a:endParaRPr>
          </a:p>
        </p:txBody>
      </p:sp>
      <p:pic>
        <p:nvPicPr>
          <p:cNvPr id="22" name="Picture 2" descr="C:\Users\Toshiba\Pictures\MPI pictu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943600"/>
            <a:ext cx="1114425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74" grpId="0" animBg="1" autoUpdateAnimBg="0"/>
      <p:bldP spid="27675" grpId="0" animBg="1" autoUpdateAnimBg="0"/>
      <p:bldP spid="27676" grpId="0" animBg="1" autoUpdateAnimBg="0"/>
      <p:bldP spid="27677" grpId="0" animBg="1" autoUpdateAnimBg="0"/>
      <p:bldP spid="27678" grpId="0" animBg="1" autoUpdateAnimBg="0"/>
      <p:bldP spid="27679" grpId="0" animBg="1" autoUpdateAnimBg="0"/>
      <p:bldP spid="27680" grpId="0" animBg="1" autoUpdateAnimBg="0"/>
      <p:bldP spid="27681" grpId="0" animBg="1" autoUpdateAnimBg="0"/>
      <p:bldP spid="27682" grpId="0" animBg="1" autoUpdateAnimBg="0"/>
      <p:bldP spid="27671" grpId="0" animBg="1"/>
      <p:bldP spid="27683" grpId="0" animBg="1"/>
      <p:bldP spid="27685" grpId="0" animBg="1"/>
      <p:bldP spid="27686" grpId="0" animBg="1"/>
      <p:bldP spid="27687" grpId="0" animBg="1"/>
      <p:bldP spid="27693" grpId="0" animBg="1" autoUpdateAnimBg="0"/>
      <p:bldP spid="27695" grpId="0" animBg="1"/>
      <p:bldP spid="27694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3006350" cy="397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27109" y="1901249"/>
            <a:ext cx="197201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r"/>
            <a:r>
              <a:rPr lang="sr-Latn-RS" altLang="en-US" sz="2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Hermeneutika</a:t>
            </a:r>
            <a:endParaRPr lang="sr-Latn-RS" altLang="en-US" sz="2000" dirty="0">
              <a:solidFill>
                <a:schemeClr val="bg2">
                  <a:lumMod val="25000"/>
                </a:schemeClr>
              </a:solidFill>
              <a:latin typeface="Tempus Sans ITC" pitchFamily="82" charset="0"/>
              <a:cs typeface="Segoe UI Light" panose="020B0502040204020203" pitchFamily="34" charset="0"/>
            </a:endParaRPr>
          </a:p>
          <a:p>
            <a:pPr marL="0" lvl="1" algn="r"/>
            <a:r>
              <a:rPr lang="sr-Latn-RS" altLang="en-US" sz="2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Konstruktivizam</a:t>
            </a:r>
          </a:p>
          <a:p>
            <a:pPr marL="0" lvl="1" algn="r"/>
            <a:r>
              <a:rPr lang="sr-Latn-RS" altLang="en-US" sz="2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Post-moderna</a:t>
            </a:r>
          </a:p>
          <a:p>
            <a:pPr marL="0" lvl="1" algn="r"/>
            <a:r>
              <a:rPr lang="sr-Latn-RS" altLang="en-US" sz="2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Kritička teorija</a:t>
            </a:r>
          </a:p>
          <a:p>
            <a:pPr marL="0" lvl="1" algn="r"/>
            <a:r>
              <a:rPr lang="sr-Latn-RS" altLang="en-US" sz="2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Fenomenologija</a:t>
            </a:r>
          </a:p>
          <a:p>
            <a:pPr marL="0" lvl="1" algn="r"/>
            <a:r>
              <a:rPr lang="sr-Latn-RS" altLang="en-US" sz="2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Subjektivitet</a:t>
            </a:r>
            <a:endParaRPr lang="sr-Latn-RS" altLang="en-US" sz="2000" dirty="0">
              <a:solidFill>
                <a:schemeClr val="bg2">
                  <a:lumMod val="25000"/>
                </a:schemeClr>
              </a:solidFill>
              <a:latin typeface="Tempus Sans ITC" pitchFamily="82" charset="0"/>
              <a:cs typeface="Segoe UI Light" panose="020B0502040204020203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1978" y="457200"/>
            <a:ext cx="912202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BB1C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sr-Latn-CS" altLang="sr-Latn-RS" sz="42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kumimoji="1" lang="sr-Latn-CS" altLang="sr-Latn-RS" sz="4000" cap="small" dirty="0" smtClean="0">
                <a:latin typeface="Tempus Sans ITC" pitchFamily="82" charset="0"/>
                <a:cs typeface="Segoe UI Light" panose="020B0502040204020203" pitchFamily="34" charset="0"/>
              </a:rPr>
              <a:t>kvalitativna </a:t>
            </a:r>
            <a:r>
              <a:rPr kumimoji="1" lang="sr-Latn-CS" altLang="sr-Latn-RS" sz="4000" cap="small" dirty="0" smtClean="0">
                <a:solidFill>
                  <a:schemeClr val="tx2">
                    <a:lumMod val="50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paradigma</a:t>
            </a:r>
            <a:endParaRPr kumimoji="1" lang="en-US" altLang="sr-Latn-RS" sz="4000" cap="small" dirty="0">
              <a:solidFill>
                <a:schemeClr val="tx2">
                  <a:lumMod val="50000"/>
                </a:schemeClr>
              </a:solidFill>
              <a:latin typeface="Tempus Sans ITC" pitchFamily="82" charset="0"/>
              <a:cs typeface="Segoe UI Light" panose="020B0502040204020203" pitchFamily="34" charset="0"/>
            </a:endParaRPr>
          </a:p>
        </p:txBody>
      </p:sp>
      <p:pic>
        <p:nvPicPr>
          <p:cNvPr id="6" name="Picture 2" descr="C:\Users\Toshiba\Pictures\MPI pictur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5867400"/>
            <a:ext cx="111442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430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INTERPRETATIVNA PARADIGMA</a:t>
            </a:r>
            <a:r>
              <a:rPr lang="en-US" sz="3600" dirty="0" smtClean="0">
                <a:latin typeface="Arial" charset="0"/>
              </a:rPr>
              <a:t/>
            </a:r>
            <a:br>
              <a:rPr lang="en-US" sz="3600" dirty="0" smtClean="0">
                <a:latin typeface="Arial" charset="0"/>
              </a:rPr>
            </a:br>
            <a:endParaRPr lang="en-AU" sz="3600" dirty="0" smtClean="0">
              <a:latin typeface="Arial" charset="0"/>
            </a:endParaRPr>
          </a:p>
        </p:txBody>
      </p:sp>
      <p:sp>
        <p:nvSpPr>
          <p:cNvPr id="39942" name="AutoShape 1030"/>
          <p:cNvSpPr>
            <a:spLocks noChangeArrowheads="1"/>
          </p:cNvSpPr>
          <p:nvPr/>
        </p:nvSpPr>
        <p:spPr bwMode="auto">
          <a:xfrm>
            <a:off x="1371600" y="1676400"/>
            <a:ext cx="2667000" cy="762000"/>
          </a:xfrm>
          <a:prstGeom prst="cube">
            <a:avLst>
              <a:gd name="adj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NATURALISTIČKO</a:t>
            </a:r>
            <a:endParaRPr lang="en-AU" sz="2000" b="1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  <a:p>
            <a:pPr algn="ctr"/>
            <a:endParaRPr lang="en-US" sz="1100" b="1" dirty="0">
              <a:latin typeface="Arial" charset="0"/>
            </a:endParaRPr>
          </a:p>
        </p:txBody>
      </p:sp>
      <p:sp>
        <p:nvSpPr>
          <p:cNvPr id="39943" name="AutoShape 1031"/>
          <p:cNvSpPr>
            <a:spLocks noChangeArrowheads="1"/>
          </p:cNvSpPr>
          <p:nvPr/>
        </p:nvSpPr>
        <p:spPr bwMode="auto">
          <a:xfrm>
            <a:off x="1066800" y="5486400"/>
            <a:ext cx="3048000" cy="1066800"/>
          </a:xfrm>
          <a:prstGeom prst="cube">
            <a:avLst>
              <a:gd name="adj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SPECIFIČNO/NE-GENERALIZOVANO</a:t>
            </a:r>
            <a:endParaRPr lang="en-AU" sz="2000" b="1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  <a:p>
            <a:pPr algn="ctr"/>
            <a:endParaRPr lang="en-US" sz="1100" b="1" dirty="0">
              <a:latin typeface="Arial" charset="0"/>
            </a:endParaRPr>
          </a:p>
        </p:txBody>
      </p:sp>
      <p:sp>
        <p:nvSpPr>
          <p:cNvPr id="39944" name="AutoShape 1032"/>
          <p:cNvSpPr>
            <a:spLocks noChangeArrowheads="1"/>
          </p:cNvSpPr>
          <p:nvPr/>
        </p:nvSpPr>
        <p:spPr bwMode="auto">
          <a:xfrm>
            <a:off x="1219200" y="2590800"/>
            <a:ext cx="2819400" cy="1066800"/>
          </a:xfrm>
          <a:prstGeom prst="cube">
            <a:avLst>
              <a:gd name="adj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SUBJEKTIVNOST</a:t>
            </a:r>
            <a:r>
              <a:rPr lang="en-US" sz="2200" b="1" dirty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,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SVRHOVITOST</a:t>
            </a:r>
            <a:endParaRPr lang="en-US" sz="1100" b="1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39945" name="AutoShape 1033"/>
          <p:cNvSpPr>
            <a:spLocks noChangeArrowheads="1"/>
          </p:cNvSpPr>
          <p:nvPr/>
        </p:nvSpPr>
        <p:spPr bwMode="auto">
          <a:xfrm>
            <a:off x="5105400" y="1676400"/>
            <a:ext cx="3048000" cy="762000"/>
          </a:xfrm>
          <a:prstGeom prst="cube">
            <a:avLst>
              <a:gd name="adj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RAZUME</a:t>
            </a:r>
            <a:r>
              <a:rPr lang="sr-Latn-RS" sz="2200" b="1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VANJE</a:t>
            </a:r>
            <a:endParaRPr lang="en-AU" sz="2200" b="1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  <a:p>
            <a:pPr algn="ctr"/>
            <a:endParaRPr lang="en-US" sz="1100" b="1" dirty="0">
              <a:latin typeface="Arial" charset="0"/>
            </a:endParaRPr>
          </a:p>
        </p:txBody>
      </p:sp>
      <p:sp>
        <p:nvSpPr>
          <p:cNvPr id="39946" name="AutoShape 1034"/>
          <p:cNvSpPr>
            <a:spLocks noChangeArrowheads="1"/>
          </p:cNvSpPr>
          <p:nvPr/>
        </p:nvSpPr>
        <p:spPr bwMode="auto">
          <a:xfrm>
            <a:off x="1066800" y="3810000"/>
            <a:ext cx="2971800" cy="762000"/>
          </a:xfrm>
          <a:prstGeom prst="cube">
            <a:avLst>
              <a:gd name="adj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IDIOGRAFSKO</a:t>
            </a:r>
            <a:r>
              <a:rPr lang="sr-Latn-RS" b="1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, SPECIFIČNO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39947" name="AutoShape 1035"/>
          <p:cNvSpPr>
            <a:spLocks noChangeArrowheads="1"/>
          </p:cNvSpPr>
          <p:nvPr/>
        </p:nvSpPr>
        <p:spPr bwMode="auto">
          <a:xfrm>
            <a:off x="5105400" y="2514600"/>
            <a:ext cx="2971800" cy="685800"/>
          </a:xfrm>
          <a:prstGeom prst="cube">
            <a:avLst>
              <a:gd name="adj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200" b="1" dirty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INTERPRETACIJA</a:t>
            </a:r>
            <a:endParaRPr lang="en-US" sz="1100" b="1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39948" name="AutoShape 1036"/>
          <p:cNvSpPr>
            <a:spLocks noChangeArrowheads="1"/>
          </p:cNvSpPr>
          <p:nvPr/>
        </p:nvSpPr>
        <p:spPr bwMode="auto">
          <a:xfrm>
            <a:off x="1066800" y="4648200"/>
            <a:ext cx="2971800" cy="838200"/>
          </a:xfrm>
          <a:prstGeom prst="cube">
            <a:avLst>
              <a:gd name="adj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OGRANIČENO</a:t>
            </a:r>
          </a:p>
          <a:p>
            <a:pPr algn="ctr" eaLnBrk="0" hangingPunct="0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KONTEKSTOM</a:t>
            </a:r>
          </a:p>
        </p:txBody>
      </p:sp>
      <p:sp>
        <p:nvSpPr>
          <p:cNvPr id="39949" name="AutoShape 1037"/>
          <p:cNvSpPr>
            <a:spLocks noChangeArrowheads="1"/>
          </p:cNvSpPr>
          <p:nvPr/>
        </p:nvSpPr>
        <p:spPr bwMode="auto">
          <a:xfrm>
            <a:off x="5105400" y="3352800"/>
            <a:ext cx="2895600" cy="609600"/>
          </a:xfrm>
          <a:prstGeom prst="cube">
            <a:avLst>
              <a:gd name="adj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200" b="1" dirty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AGENSNOST</a:t>
            </a:r>
            <a:endParaRPr lang="en-US" sz="1100" b="1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39951" name="AutoShape 1039"/>
          <p:cNvSpPr>
            <a:spLocks noChangeArrowheads="1"/>
          </p:cNvSpPr>
          <p:nvPr/>
        </p:nvSpPr>
        <p:spPr bwMode="auto">
          <a:xfrm>
            <a:off x="5105400" y="4191000"/>
            <a:ext cx="2819400" cy="1066800"/>
          </a:xfrm>
          <a:prstGeom prst="cube">
            <a:avLst>
              <a:gd name="adj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200" b="1" dirty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FLUIDNOST, PROMENA</a:t>
            </a:r>
            <a:endParaRPr lang="en-US" sz="1100" b="1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39952" name="AutoShape 1040"/>
          <p:cNvSpPr>
            <a:spLocks noChangeArrowheads="1"/>
          </p:cNvSpPr>
          <p:nvPr/>
        </p:nvSpPr>
        <p:spPr bwMode="auto">
          <a:xfrm>
            <a:off x="5029200" y="5334000"/>
            <a:ext cx="2819400" cy="1066800"/>
          </a:xfrm>
          <a:prstGeom prst="cube">
            <a:avLst>
              <a:gd name="adj" fmla="val 25000"/>
            </a:avLst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200" b="1" dirty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MULTIPLA PERSPEKTIVA</a:t>
            </a:r>
            <a:endParaRPr lang="en-US" sz="1100" b="1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pic>
        <p:nvPicPr>
          <p:cNvPr id="13" name="Picture 2" descr="C:\Users\Toshiba\Pictures\MPI pictu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381000"/>
            <a:ext cx="1114425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42" grpId="0" animBg="1" autoUpdateAnimBg="0"/>
      <p:bldP spid="39943" grpId="0" animBg="1" autoUpdateAnimBg="0"/>
      <p:bldP spid="39944" grpId="0" animBg="1" autoUpdateAnimBg="0"/>
      <p:bldP spid="39945" grpId="0" animBg="1" autoUpdateAnimBg="0"/>
      <p:bldP spid="39946" grpId="0" animBg="1" autoUpdateAnimBg="0"/>
      <p:bldP spid="39947" grpId="0" animBg="1" autoUpdateAnimBg="0"/>
      <p:bldP spid="39948" grpId="0" animBg="1" autoUpdateAnimBg="0"/>
      <p:bldP spid="39949" grpId="0" animBg="1" autoUpdateAnimBg="0"/>
      <p:bldP spid="39951" grpId="0" animBg="1" autoUpdateAnimBg="0"/>
      <p:bldP spid="39952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914400"/>
          </a:xfrm>
        </p:spPr>
        <p:txBody>
          <a:bodyPr/>
          <a:lstStyle/>
          <a:p>
            <a:pPr algn="r" eaLnBrk="1" hangingPunct="1"/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INTERPRETATVNO/ETNOGRAFSKI</a:t>
            </a:r>
            <a:endParaRPr lang="en-AU" sz="3600" dirty="0" smtClean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914400" y="1981200"/>
            <a:ext cx="3886200" cy="6096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Tempus Sans ITC" pitchFamily="82" charset="0"/>
              </a:rPr>
              <a:t>PREGLED LITERATURE</a:t>
            </a:r>
            <a:endParaRPr lang="en-AU" b="1" dirty="0">
              <a:latin typeface="Tempus Sans ITC" pitchFamily="82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81000" y="1219200"/>
            <a:ext cx="3886200" cy="6096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Tempus Sans ITC" pitchFamily="82" charset="0"/>
              </a:rPr>
              <a:t>ODREDITI TEMU</a:t>
            </a:r>
            <a:endParaRPr lang="en-AU" b="1" dirty="0">
              <a:latin typeface="Tempus Sans ITC" pitchFamily="82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1600200" y="2743200"/>
            <a:ext cx="3886200" cy="6096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Tempus Sans ITC" pitchFamily="82" charset="0"/>
              </a:rPr>
              <a:t>NACRT ISTRAŽIVANJA</a:t>
            </a:r>
            <a:endParaRPr lang="en-AU" b="1" dirty="0">
              <a:latin typeface="Tempus Sans ITC" pitchFamily="82" charset="0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2324100" y="3505200"/>
            <a:ext cx="3886200" cy="6096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Tempus Sans ITC" pitchFamily="82" charset="0"/>
              </a:rPr>
              <a:t>PRIKUPLJANJE </a:t>
            </a:r>
            <a:r>
              <a:rPr lang="en-US" b="1" dirty="0" smtClean="0">
                <a:latin typeface="Tempus Sans ITC" pitchFamily="82" charset="0"/>
              </a:rPr>
              <a:t>PODATAKA</a:t>
            </a:r>
            <a:r>
              <a:rPr lang="sr-Latn-RS" b="1" dirty="0" smtClean="0">
                <a:latin typeface="Tempus Sans ITC" pitchFamily="82" charset="0"/>
              </a:rPr>
              <a:t> ?</a:t>
            </a:r>
            <a:endParaRPr lang="en-AU" b="1" dirty="0">
              <a:latin typeface="Tempus Sans ITC" pitchFamily="82" charset="0"/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2895600" y="4267200"/>
            <a:ext cx="38862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Tempus Sans ITC" pitchFamily="82" charset="0"/>
              </a:rPr>
              <a:t>ANALIZA PODATAKA</a:t>
            </a:r>
            <a:endParaRPr lang="en-AU" b="1" dirty="0">
              <a:latin typeface="Tempus Sans ITC" pitchFamily="82" charset="0"/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3581400" y="5029200"/>
            <a:ext cx="3886200" cy="762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Tempus Sans ITC" pitchFamily="82" charset="0"/>
              </a:rPr>
              <a:t>ELABORACIJA  </a:t>
            </a:r>
          </a:p>
          <a:p>
            <a:pPr algn="ctr"/>
            <a:r>
              <a:rPr lang="en-US" b="1" dirty="0">
                <a:latin typeface="Tempus Sans ITC" pitchFamily="82" charset="0"/>
              </a:rPr>
              <a:t>KONCEPTA/TEORIJA</a:t>
            </a:r>
            <a:endParaRPr lang="en-AU" b="1" dirty="0">
              <a:latin typeface="Tempus Sans ITC" pitchFamily="82" charset="0"/>
            </a:endParaRP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4267200" y="6019800"/>
            <a:ext cx="3886200" cy="6096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Tempus Sans ITC" pitchFamily="82" charset="0"/>
              </a:rPr>
              <a:t>IZVEŠTAJ O NALAZIMA</a:t>
            </a:r>
            <a:endParaRPr lang="en-AU" b="1" dirty="0">
              <a:latin typeface="Tempus Sans ITC" pitchFamily="82" charset="0"/>
            </a:endParaRPr>
          </a:p>
        </p:txBody>
      </p:sp>
      <p:sp>
        <p:nvSpPr>
          <p:cNvPr id="34829" name="AutoShape 13"/>
          <p:cNvSpPr>
            <a:spLocks noChangeArrowheads="1"/>
          </p:cNvSpPr>
          <p:nvPr/>
        </p:nvSpPr>
        <p:spPr bwMode="auto">
          <a:xfrm rot="5400000">
            <a:off x="4019550" y="1428750"/>
            <a:ext cx="609600" cy="647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rgbClr val="000076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AutoShape 14"/>
          <p:cNvSpPr>
            <a:spLocks noChangeArrowheads="1"/>
          </p:cNvSpPr>
          <p:nvPr/>
        </p:nvSpPr>
        <p:spPr bwMode="auto">
          <a:xfrm rot="5400000">
            <a:off x="4743450" y="2266950"/>
            <a:ext cx="609600" cy="647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rgbClr val="000076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AutoShape 15"/>
          <p:cNvSpPr>
            <a:spLocks noChangeArrowheads="1"/>
          </p:cNvSpPr>
          <p:nvPr/>
        </p:nvSpPr>
        <p:spPr bwMode="auto">
          <a:xfrm rot="5400000">
            <a:off x="5353050" y="3028950"/>
            <a:ext cx="609600" cy="647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rgbClr val="000076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AutoShape 16"/>
          <p:cNvSpPr>
            <a:spLocks noChangeArrowheads="1"/>
          </p:cNvSpPr>
          <p:nvPr/>
        </p:nvSpPr>
        <p:spPr bwMode="auto">
          <a:xfrm rot="5400000">
            <a:off x="6115050" y="3867150"/>
            <a:ext cx="609600" cy="647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rgbClr val="000076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AutoShape 17"/>
          <p:cNvSpPr>
            <a:spLocks noChangeArrowheads="1"/>
          </p:cNvSpPr>
          <p:nvPr/>
        </p:nvSpPr>
        <p:spPr bwMode="auto">
          <a:xfrm rot="5400000">
            <a:off x="6724650" y="4476750"/>
            <a:ext cx="609600" cy="647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rgbClr val="000076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4" name="AutoShape 18"/>
          <p:cNvSpPr>
            <a:spLocks noChangeArrowheads="1"/>
          </p:cNvSpPr>
          <p:nvPr/>
        </p:nvSpPr>
        <p:spPr bwMode="auto">
          <a:xfrm rot="5400000">
            <a:off x="7258050" y="5467350"/>
            <a:ext cx="609600" cy="647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rgbClr val="000076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2" descr="C:\Users\Toshiba\Pictures\MPI pictu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943600"/>
            <a:ext cx="1114425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22" grpId="0" animBg="1" autoUpdateAnimBg="0"/>
      <p:bldP spid="34823" grpId="0" animBg="1" autoUpdateAnimBg="0"/>
      <p:bldP spid="34824" grpId="0" animBg="1" autoUpdateAnimBg="0"/>
      <p:bldP spid="34825" grpId="0" animBg="1" autoUpdateAnimBg="0"/>
      <p:bldP spid="34826" grpId="0" animBg="1" autoUpdateAnimBg="0"/>
      <p:bldP spid="34827" grpId="0" animBg="1" autoUpdateAnimBg="0"/>
      <p:bldP spid="34828" grpId="0" animBg="1" autoUpdateAnimBg="0"/>
      <p:bldP spid="34829" grpId="0" animBg="1"/>
      <p:bldP spid="34830" grpId="0" animBg="1"/>
      <p:bldP spid="34831" grpId="0" animBg="1"/>
      <p:bldP spid="34832" grpId="0" animBg="1"/>
      <p:bldP spid="34833" grpId="0" animBg="1"/>
      <p:bldP spid="348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NE-NAUČNA METODA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u="sng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STAVOVI</a:t>
            </a:r>
          </a:p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INTUICIJA / VEROVANJE</a:t>
            </a:r>
          </a:p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KONSENZUS</a:t>
            </a:r>
          </a:p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AUTORITET                                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mišljenje</a:t>
            </a:r>
            <a:endParaRPr lang="en-US" sz="3200" dirty="0" smtClean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  <a:p>
            <a:r>
              <a:rPr lang="en-US" sz="3200" u="sng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PREDRASUDE</a:t>
            </a:r>
            <a:r>
              <a:rPr lang="sr-Latn-RS" sz="3200" u="sng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                                     </a:t>
            </a:r>
            <a:endParaRPr lang="en-US" sz="3200" u="sng" dirty="0" smtClean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KAUZALNA OPSERVACIJA         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dokaz</a:t>
            </a:r>
            <a:endParaRPr lang="en-US" sz="3200" dirty="0" smtClean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INFORMALNA LOGIKA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6730206" y="4166394"/>
            <a:ext cx="714375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Toshiba\Pictures\MPI pictu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28600"/>
            <a:ext cx="1114425" cy="647700"/>
          </a:xfrm>
          <a:prstGeom prst="rect">
            <a:avLst/>
          </a:prstGeom>
          <a:noFill/>
        </p:spPr>
      </p:pic>
      <p:pic>
        <p:nvPicPr>
          <p:cNvPr id="6" name="Picture 12" descr="Резултат слика за blue circ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5562600"/>
            <a:ext cx="1524000" cy="1001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304800"/>
            <a:ext cx="8534400" cy="6827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r-Latn-RS" dirty="0" smtClean="0">
                <a:latin typeface="Arial" charset="0"/>
              </a:rPr>
              <a:t/>
            </a:r>
            <a:br>
              <a:rPr lang="sr-Latn-RS" dirty="0" smtClean="0">
                <a:latin typeface="Arial" charset="0"/>
              </a:rPr>
            </a:br>
            <a:r>
              <a:rPr lang="sr-Latn-RS" dirty="0" smtClean="0">
                <a:latin typeface="Arial" charset="0"/>
              </a:rPr>
              <a:t/>
            </a:r>
            <a:br>
              <a:rPr lang="sr-Latn-RS" dirty="0" smtClean="0">
                <a:latin typeface="Arial" charset="0"/>
              </a:rPr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NATURALISTIČKE METODE</a:t>
            </a:r>
            <a:endParaRPr lang="en-AU" dirty="0" smtClean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304800" y="1905000"/>
            <a:ext cx="3810000" cy="1828800"/>
          </a:xfrm>
          <a:prstGeom prst="diamond">
            <a:avLst/>
          </a:prstGeom>
          <a:gradFill rotWithShape="0">
            <a:gsLst>
              <a:gs pos="0">
                <a:srgbClr val="FFFFCC"/>
              </a:gs>
              <a:gs pos="100000">
                <a:srgbClr val="76765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600" b="1" dirty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ETNOGRAFIJA</a:t>
            </a:r>
            <a:endParaRPr lang="en-AU" sz="2600" b="1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5029200" y="1676400"/>
            <a:ext cx="3810000" cy="1828800"/>
          </a:xfrm>
          <a:prstGeom prst="diamond">
            <a:avLst/>
          </a:prstGeom>
          <a:gradFill rotWithShape="0">
            <a:gsLst>
              <a:gs pos="0">
                <a:srgbClr val="FFFFCC"/>
              </a:gs>
              <a:gs pos="100000">
                <a:srgbClr val="76765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600" b="1" dirty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NARATIVI, </a:t>
            </a:r>
          </a:p>
          <a:p>
            <a:pPr algn="ctr"/>
            <a:r>
              <a:rPr lang="en-US" sz="2600" b="1" dirty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DOKUMENTA</a:t>
            </a:r>
            <a:endParaRPr lang="en-AU" sz="2600" b="1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2667000" y="3048000"/>
            <a:ext cx="3810000" cy="1828800"/>
          </a:xfrm>
          <a:prstGeom prst="diamond">
            <a:avLst/>
          </a:prstGeom>
          <a:gradFill rotWithShape="0">
            <a:gsLst>
              <a:gs pos="0">
                <a:srgbClr val="FFFFCC"/>
              </a:gs>
              <a:gs pos="100000">
                <a:srgbClr val="76765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 b="1" dirty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“ZGUSNUT” </a:t>
            </a:r>
          </a:p>
          <a:p>
            <a:pPr algn="ctr"/>
            <a:r>
              <a:rPr lang="en-US" sz="2600" b="1" dirty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OPIS </a:t>
            </a:r>
          </a:p>
        </p:txBody>
      </p:sp>
      <p:sp>
        <p:nvSpPr>
          <p:cNvPr id="48137" name="AutoShape 9"/>
          <p:cNvSpPr>
            <a:spLocks noChangeArrowheads="1"/>
          </p:cNvSpPr>
          <p:nvPr/>
        </p:nvSpPr>
        <p:spPr bwMode="auto">
          <a:xfrm>
            <a:off x="304800" y="4267200"/>
            <a:ext cx="3810000" cy="1828800"/>
          </a:xfrm>
          <a:prstGeom prst="diamond">
            <a:avLst/>
          </a:prstGeom>
          <a:gradFill rotWithShape="0">
            <a:gsLst>
              <a:gs pos="0">
                <a:srgbClr val="FFFFCC"/>
              </a:gs>
              <a:gs pos="100000">
                <a:srgbClr val="76765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2600" b="1" dirty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POSMATRANJE</a:t>
            </a:r>
            <a:endParaRPr lang="en-AU" sz="2600" b="1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48138" name="AutoShape 10"/>
          <p:cNvSpPr>
            <a:spLocks noChangeArrowheads="1"/>
          </p:cNvSpPr>
          <p:nvPr/>
        </p:nvSpPr>
        <p:spPr bwMode="auto">
          <a:xfrm>
            <a:off x="5029200" y="4267200"/>
            <a:ext cx="3810000" cy="1828800"/>
          </a:xfrm>
          <a:prstGeom prst="diamond">
            <a:avLst/>
          </a:prstGeom>
          <a:gradFill rotWithShape="0">
            <a:gsLst>
              <a:gs pos="0">
                <a:srgbClr val="FFFFCC"/>
              </a:gs>
              <a:gs pos="100000">
                <a:srgbClr val="76765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600" b="1" dirty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INTERVJU</a:t>
            </a:r>
            <a:endParaRPr lang="en-AU" sz="2600" b="1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  <p:bldP spid="48132" grpId="0" animBg="1" autoUpdateAnimBg="0"/>
      <p:bldP spid="48135" grpId="0" animBg="1" autoUpdateAnimBg="0"/>
      <p:bldP spid="48136" grpId="0" animBg="1" autoUpdateAnimBg="0"/>
      <p:bldP spid="48137" grpId="0" animBg="1" autoUpdateAnimBg="0"/>
      <p:bldP spid="48138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/>
          <p:cNvSpPr>
            <a:spLocks noChangeArrowheads="1"/>
          </p:cNvSpPr>
          <p:nvPr/>
        </p:nvSpPr>
        <p:spPr bwMode="auto">
          <a:xfrm>
            <a:off x="3741738" y="2686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39" name="AutoShape 23" descr="wpe9.jpg (1811 bytes)"/>
          <p:cNvSpPr>
            <a:spLocks noChangeAspect="1" noChangeArrowheads="1"/>
          </p:cNvSpPr>
          <p:nvPr/>
        </p:nvSpPr>
        <p:spPr bwMode="auto">
          <a:xfrm>
            <a:off x="4000500" y="2732088"/>
            <a:ext cx="11430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0" name="Rectangle 24"/>
          <p:cNvSpPr>
            <a:spLocks noChangeArrowheads="1"/>
          </p:cNvSpPr>
          <p:nvPr/>
        </p:nvSpPr>
        <p:spPr bwMode="auto">
          <a:xfrm>
            <a:off x="3741738" y="2686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1" name="AutoShape 26" descr="wpe9.jpg (1811 bytes)"/>
          <p:cNvSpPr>
            <a:spLocks noChangeAspect="1" noChangeArrowheads="1"/>
          </p:cNvSpPr>
          <p:nvPr/>
        </p:nvSpPr>
        <p:spPr bwMode="auto">
          <a:xfrm>
            <a:off x="4000500" y="2732088"/>
            <a:ext cx="11430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Rectangle 27"/>
          <p:cNvSpPr>
            <a:spLocks noChangeArrowheads="1"/>
          </p:cNvSpPr>
          <p:nvPr/>
        </p:nvSpPr>
        <p:spPr bwMode="auto">
          <a:xfrm>
            <a:off x="3741738" y="2686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AutoShape 29" descr="wpe9.jpg (1811 bytes)"/>
          <p:cNvSpPr>
            <a:spLocks noChangeAspect="1" noChangeArrowheads="1"/>
          </p:cNvSpPr>
          <p:nvPr/>
        </p:nvSpPr>
        <p:spPr bwMode="auto">
          <a:xfrm>
            <a:off x="4000500" y="2732088"/>
            <a:ext cx="11430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AutoShape 32" descr="wpe9.jpg (1811 bytes)"/>
          <p:cNvSpPr>
            <a:spLocks noChangeAspect="1" noChangeArrowheads="1"/>
          </p:cNvSpPr>
          <p:nvPr/>
        </p:nvSpPr>
        <p:spPr bwMode="auto">
          <a:xfrm>
            <a:off x="4000500" y="2732088"/>
            <a:ext cx="11430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4038600" y="381000"/>
            <a:ext cx="2895600" cy="9906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latin typeface="Tempus Sans ITC" pitchFamily="82" charset="0"/>
              </a:rPr>
              <a:t>BROJEVI,</a:t>
            </a:r>
          </a:p>
          <a:p>
            <a:pPr algn="ctr"/>
            <a:r>
              <a:rPr lang="en-US" sz="2800" dirty="0">
                <a:latin typeface="Tempus Sans ITC" pitchFamily="82" charset="0"/>
              </a:rPr>
              <a:t>MERENJE</a:t>
            </a:r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5562600" y="1524000"/>
            <a:ext cx="2895600" cy="9144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latin typeface="Tempus Sans ITC" pitchFamily="82" charset="0"/>
              </a:rPr>
              <a:t>EKPERIMENT,</a:t>
            </a:r>
          </a:p>
          <a:p>
            <a:pPr algn="ctr"/>
            <a:r>
              <a:rPr lang="en-US" sz="2800" dirty="0">
                <a:latin typeface="Tempus Sans ITC" pitchFamily="82" charset="0"/>
              </a:rPr>
              <a:t>SERVEJ</a:t>
            </a:r>
          </a:p>
        </p:txBody>
      </p:sp>
      <p:sp>
        <p:nvSpPr>
          <p:cNvPr id="10282" name="Rectangle 42"/>
          <p:cNvSpPr>
            <a:spLocks noChangeArrowheads="1"/>
          </p:cNvSpPr>
          <p:nvPr/>
        </p:nvSpPr>
        <p:spPr bwMode="auto">
          <a:xfrm>
            <a:off x="5943600" y="5867400"/>
            <a:ext cx="2895600" cy="7620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Tempus Sans ITC" pitchFamily="82" charset="0"/>
              </a:rPr>
              <a:t>NE-POZITIVIZAM</a:t>
            </a:r>
            <a:endParaRPr lang="en-AU" sz="2000" dirty="0">
              <a:latin typeface="Tempus Sans ITC" pitchFamily="82" charset="0"/>
            </a:endParaRPr>
          </a:p>
        </p:txBody>
      </p:sp>
      <p:sp>
        <p:nvSpPr>
          <p:cNvPr id="10283" name="Rectangle 43"/>
          <p:cNvSpPr>
            <a:spLocks noChangeArrowheads="1"/>
          </p:cNvSpPr>
          <p:nvPr/>
        </p:nvSpPr>
        <p:spPr bwMode="auto">
          <a:xfrm>
            <a:off x="381000" y="381000"/>
            <a:ext cx="2895600" cy="11430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040000"/>
                </a:solidFill>
                <a:latin typeface="Tempus Sans ITC" pitchFamily="82" charset="0"/>
              </a:rPr>
              <a:t>POZITIVIZAM</a:t>
            </a:r>
            <a:endParaRPr lang="en-AU" sz="2800" b="1" dirty="0">
              <a:solidFill>
                <a:srgbClr val="040000"/>
              </a:solidFill>
              <a:latin typeface="Tempus Sans ITC" pitchFamily="82" charset="0"/>
            </a:endParaRPr>
          </a:p>
        </p:txBody>
      </p:sp>
      <p:sp>
        <p:nvSpPr>
          <p:cNvPr id="10284" name="Rectangle 44"/>
          <p:cNvSpPr>
            <a:spLocks noChangeArrowheads="1"/>
          </p:cNvSpPr>
          <p:nvPr/>
        </p:nvSpPr>
        <p:spPr bwMode="auto">
          <a:xfrm>
            <a:off x="4038600" y="2743200"/>
            <a:ext cx="2895600" cy="7620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latin typeface="Tempus Sans ITC" pitchFamily="82" charset="0"/>
              </a:rPr>
              <a:t>ETNOGRAFIJA</a:t>
            </a:r>
            <a:endParaRPr lang="en-AU" sz="2800" dirty="0">
              <a:latin typeface="Tempus Sans ITC" pitchFamily="82" charset="0"/>
            </a:endParaRPr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381000" y="2743200"/>
            <a:ext cx="2895600" cy="11430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040000"/>
                </a:solidFill>
                <a:latin typeface="Tempus Sans ITC" pitchFamily="82" charset="0"/>
              </a:rPr>
              <a:t>NATURALISTIČKI</a:t>
            </a:r>
          </a:p>
          <a:p>
            <a:pPr algn="ctr"/>
            <a:r>
              <a:rPr lang="en-US" sz="2800" b="1" dirty="0">
                <a:solidFill>
                  <a:srgbClr val="040000"/>
                </a:solidFill>
                <a:latin typeface="Tempus Sans ITC" pitchFamily="82" charset="0"/>
              </a:rPr>
              <a:t>PRISTUP</a:t>
            </a:r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4038600" y="5029200"/>
            <a:ext cx="4114800" cy="6858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latin typeface="Tempus Sans ITC" pitchFamily="82" charset="0"/>
              </a:rPr>
              <a:t>KRITIKA  IDEOLOGIJE</a:t>
            </a:r>
            <a:endParaRPr lang="en-AU" sz="2800" dirty="0">
              <a:latin typeface="Tempus Sans ITC" pitchFamily="82" charset="0"/>
            </a:endParaRPr>
          </a:p>
        </p:txBody>
      </p:sp>
      <p:sp>
        <p:nvSpPr>
          <p:cNvPr id="10288" name="Rectangle 48"/>
          <p:cNvSpPr>
            <a:spLocks noChangeArrowheads="1"/>
          </p:cNvSpPr>
          <p:nvPr/>
        </p:nvSpPr>
        <p:spPr bwMode="auto">
          <a:xfrm>
            <a:off x="381000" y="4648200"/>
            <a:ext cx="2895600" cy="11430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040000"/>
                </a:solidFill>
                <a:latin typeface="Tempus Sans ITC" pitchFamily="82" charset="0"/>
              </a:rPr>
              <a:t>KRITIČKI </a:t>
            </a:r>
          </a:p>
          <a:p>
            <a:pPr algn="ctr"/>
            <a:r>
              <a:rPr lang="en-US" sz="2800" b="1" dirty="0">
                <a:solidFill>
                  <a:srgbClr val="040000"/>
                </a:solidFill>
                <a:latin typeface="Tempus Sans ITC" pitchFamily="82" charset="0"/>
              </a:rPr>
              <a:t>PRISTUP</a:t>
            </a:r>
          </a:p>
        </p:txBody>
      </p:sp>
      <p:cxnSp>
        <p:nvCxnSpPr>
          <p:cNvPr id="14353" name="AutoShape 68"/>
          <p:cNvCxnSpPr>
            <a:cxnSpLocks noChangeShapeType="1"/>
            <a:stCxn id="10286" idx="2"/>
            <a:endCxn id="10286" idx="2"/>
          </p:cNvCxnSpPr>
          <p:nvPr/>
        </p:nvCxnSpPr>
        <p:spPr bwMode="auto">
          <a:xfrm>
            <a:off x="1828800" y="38862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367" name="Rectangle 127"/>
          <p:cNvSpPr>
            <a:spLocks noChangeArrowheads="1"/>
          </p:cNvSpPr>
          <p:nvPr/>
        </p:nvSpPr>
        <p:spPr bwMode="auto">
          <a:xfrm>
            <a:off x="5562600" y="3657600"/>
            <a:ext cx="2895600" cy="5334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latin typeface="Tempus Sans ITC" pitchFamily="82" charset="0"/>
              </a:rPr>
              <a:t>INTERVJU</a:t>
            </a:r>
            <a:endParaRPr lang="en-AU" sz="2800" dirty="0">
              <a:latin typeface="Tempus Sans ITC" pitchFamily="82" charset="0"/>
            </a:endParaRPr>
          </a:p>
        </p:txBody>
      </p:sp>
      <p:sp>
        <p:nvSpPr>
          <p:cNvPr id="10370" name="Line 130"/>
          <p:cNvSpPr>
            <a:spLocks noChangeShapeType="1"/>
          </p:cNvSpPr>
          <p:nvPr/>
        </p:nvSpPr>
        <p:spPr bwMode="auto">
          <a:xfrm>
            <a:off x="3276600" y="762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372" name="Line 132"/>
          <p:cNvSpPr>
            <a:spLocks noChangeShapeType="1"/>
          </p:cNvSpPr>
          <p:nvPr/>
        </p:nvSpPr>
        <p:spPr bwMode="auto">
          <a:xfrm>
            <a:off x="3276600" y="1295400"/>
            <a:ext cx="2286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373" name="Line 133"/>
          <p:cNvSpPr>
            <a:spLocks noChangeShapeType="1"/>
          </p:cNvSpPr>
          <p:nvPr/>
        </p:nvSpPr>
        <p:spPr bwMode="auto">
          <a:xfrm>
            <a:off x="3276600" y="3124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374" name="Line 134"/>
          <p:cNvSpPr>
            <a:spLocks noChangeShapeType="1"/>
          </p:cNvSpPr>
          <p:nvPr/>
        </p:nvSpPr>
        <p:spPr bwMode="auto">
          <a:xfrm>
            <a:off x="3276600" y="3429000"/>
            <a:ext cx="2286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375" name="Line 135"/>
          <p:cNvSpPr>
            <a:spLocks noChangeShapeType="1"/>
          </p:cNvSpPr>
          <p:nvPr/>
        </p:nvSpPr>
        <p:spPr bwMode="auto">
          <a:xfrm>
            <a:off x="32766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376" name="Line 136"/>
          <p:cNvSpPr>
            <a:spLocks noChangeShapeType="1"/>
          </p:cNvSpPr>
          <p:nvPr/>
        </p:nvSpPr>
        <p:spPr bwMode="auto">
          <a:xfrm>
            <a:off x="3276600" y="5638800"/>
            <a:ext cx="2667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377" name="Rectangle 137"/>
          <p:cNvSpPr>
            <a:spLocks noChangeArrowheads="1"/>
          </p:cNvSpPr>
          <p:nvPr/>
        </p:nvSpPr>
        <p:spPr bwMode="auto">
          <a:xfrm>
            <a:off x="2362200" y="5943600"/>
            <a:ext cx="2133600" cy="7620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Tempus Sans ITC" pitchFamily="82" charset="0"/>
              </a:rPr>
              <a:t>AKCIONA</a:t>
            </a:r>
          </a:p>
          <a:p>
            <a:pPr algn="ctr"/>
            <a:r>
              <a:rPr lang="en-US" sz="2000" dirty="0">
                <a:latin typeface="Tempus Sans ITC" pitchFamily="82" charset="0"/>
              </a:rPr>
              <a:t>ISTRAŽIVANJA</a:t>
            </a:r>
          </a:p>
        </p:txBody>
      </p:sp>
      <p:cxnSp>
        <p:nvCxnSpPr>
          <p:cNvPr id="10378" name="AutoShape 138"/>
          <p:cNvCxnSpPr>
            <a:cxnSpLocks noChangeShapeType="1"/>
            <a:stCxn id="10288" idx="2"/>
            <a:endCxn id="10377" idx="1"/>
          </p:cNvCxnSpPr>
          <p:nvPr/>
        </p:nvCxnSpPr>
        <p:spPr bwMode="auto">
          <a:xfrm rot="16200000" flipH="1">
            <a:off x="1828800" y="5791200"/>
            <a:ext cx="533400" cy="5334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0379" name="Rectangle 139"/>
          <p:cNvSpPr>
            <a:spLocks noChangeArrowheads="1"/>
          </p:cNvSpPr>
          <p:nvPr/>
        </p:nvSpPr>
        <p:spPr bwMode="auto">
          <a:xfrm>
            <a:off x="4572000" y="4343400"/>
            <a:ext cx="2895600" cy="5334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latin typeface="Tempus Sans ITC" pitchFamily="82" charset="0"/>
              </a:rPr>
              <a:t>POSMATRANJE</a:t>
            </a:r>
            <a:endParaRPr lang="en-AU" sz="2800" dirty="0">
              <a:latin typeface="Tempus Sans ITC" pitchFamily="82" charset="0"/>
            </a:endParaRPr>
          </a:p>
        </p:txBody>
      </p:sp>
      <p:sp>
        <p:nvSpPr>
          <p:cNvPr id="10380" name="Line 140"/>
          <p:cNvSpPr>
            <a:spLocks noChangeShapeType="1"/>
          </p:cNvSpPr>
          <p:nvPr/>
        </p:nvSpPr>
        <p:spPr bwMode="auto">
          <a:xfrm>
            <a:off x="3276600" y="3657600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0" grpId="0" animBg="1" autoUpdateAnimBg="0"/>
      <p:bldP spid="10281" grpId="0" animBg="1" autoUpdateAnimBg="0"/>
      <p:bldP spid="10282" grpId="0" animBg="1" autoUpdateAnimBg="0"/>
      <p:bldP spid="10283" grpId="0" animBg="1" autoUpdateAnimBg="0"/>
      <p:bldP spid="10284" grpId="0" animBg="1" autoUpdateAnimBg="0"/>
      <p:bldP spid="10286" grpId="0" animBg="1" autoUpdateAnimBg="0"/>
      <p:bldP spid="10287" grpId="0" animBg="1" autoUpdateAnimBg="0"/>
      <p:bldP spid="10288" grpId="0" animBg="1" autoUpdateAnimBg="0"/>
      <p:bldP spid="10367" grpId="0" animBg="1" autoUpdateAnimBg="0"/>
      <p:bldP spid="10370" grpId="0" animBg="1"/>
      <p:bldP spid="10372" grpId="0" animBg="1"/>
      <p:bldP spid="10373" grpId="0" animBg="1"/>
      <p:bldP spid="10374" grpId="0" animBg="1"/>
      <p:bldP spid="10375" grpId="0" animBg="1"/>
      <p:bldP spid="10376" grpId="0" animBg="1"/>
      <p:bldP spid="10377" grpId="0" animBg="1" autoUpdateAnimBg="0"/>
      <p:bldP spid="10379" grpId="0" animBg="1" autoUpdateAnimBg="0"/>
      <p:bldP spid="1038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pPr algn="ctr">
              <a:buNone/>
            </a:pPr>
            <a:r>
              <a:rPr lang="sr-Latn-RS" sz="4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Drugi deo: NAUČNI METOD 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pic>
        <p:nvPicPr>
          <p:cNvPr id="4" name="Picture 2" descr="C:\Users\Toshiba\Pictures\MPI pictu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28600"/>
            <a:ext cx="1114425" cy="647700"/>
          </a:xfrm>
          <a:prstGeom prst="rect">
            <a:avLst/>
          </a:prstGeom>
          <a:noFill/>
        </p:spPr>
      </p:pic>
      <p:pic>
        <p:nvPicPr>
          <p:cNvPr id="5" name="Picture 12" descr="Резултат слика за blue circ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1524000" cy="1001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EMPIRIJSKI KRUG                     </a:t>
            </a:r>
            <a:r>
              <a:rPr lang="sr-Latn-RS" sz="2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hipotetičko-deduktivni pristup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336196-77BA-41DD-A8AA-E19FABA6A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CD336196-77BA-41DD-A8AA-E19FABA6A2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34DB06-B5DC-4903-926D-EEA3311F1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3934DB06-B5DC-4903-926D-EEA3311F15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E4A8-3C61-47A4-AE42-B045DAB41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9207E4A8-3C61-47A4-AE42-B045DAB41F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4FA49D-BDC1-4BC9-99E5-1E48F736A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294FA49D-BDC1-4BC9-99E5-1E48F736AD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AA4F44-DDB7-451D-A588-5B4CCD14E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7AAA4F44-DDB7-451D-A588-5B4CCD14EF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0EFA21-00BE-4884-A242-73C417CDB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A20EFA21-00BE-4884-A242-73C417CDB0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F0F247-F1AA-4BC8-87C0-323695299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C9F0F247-F1AA-4BC8-87C0-3236952997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CA4F6F-6E6C-4FB1-88AD-589AC0DAD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85CA4F6F-6E6C-4FB1-88AD-589AC0DADF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E498C0-70DB-4784-9D5E-D40ADBCB8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35E498C0-70DB-4784-9D5E-D40ADBCB8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FBA65D-6A1D-493C-9857-9F295011C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6CFBA65D-6A1D-493C-9857-9F295011C9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POSMATRANJE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RS" smtClean="0">
                <a:latin typeface="Tempus Sans ITC" pitchFamily="82" charset="0"/>
              </a:rPr>
              <a:t>“Iskre” </a:t>
            </a:r>
            <a:r>
              <a:rPr lang="sr-Latn-RS" dirty="0" smtClean="0">
                <a:latin typeface="Tempus Sans ITC" pitchFamily="82" charset="0"/>
              </a:rPr>
              <a:t>ideja za hipotezu</a:t>
            </a:r>
          </a:p>
          <a:p>
            <a:r>
              <a:rPr lang="en-US" dirty="0" smtClean="0">
                <a:latin typeface="Tempus Sans ITC" pitchFamily="82" charset="0"/>
              </a:rPr>
              <a:t>N</a:t>
            </a:r>
            <a:r>
              <a:rPr lang="sr-Latn-RS" dirty="0" smtClean="0">
                <a:latin typeface="Tempus Sans ITC" pitchFamily="82" charset="0"/>
              </a:rPr>
              <a:t>eočekivane ideje</a:t>
            </a:r>
          </a:p>
          <a:p>
            <a:r>
              <a:rPr lang="en-US" dirty="0" smtClean="0">
                <a:latin typeface="Tempus Sans ITC" pitchFamily="82" charset="0"/>
              </a:rPr>
              <a:t>Z</a:t>
            </a:r>
            <a:r>
              <a:rPr lang="sr-Latn-RS" dirty="0" smtClean="0">
                <a:latin typeface="Tempus Sans ITC" pitchFamily="82" charset="0"/>
              </a:rPr>
              <a:t>animljivi odnosi između pojava</a:t>
            </a:r>
          </a:p>
          <a:p>
            <a:r>
              <a:rPr lang="en-US" dirty="0" smtClean="0">
                <a:latin typeface="Tempus Sans ITC" pitchFamily="82" charset="0"/>
              </a:rPr>
              <a:t>Z</a:t>
            </a:r>
            <a:r>
              <a:rPr lang="sr-Latn-RS" dirty="0" smtClean="0">
                <a:latin typeface="Tempus Sans ITC" pitchFamily="82" charset="0"/>
              </a:rPr>
              <a:t>animljivi odnosi koje želimo da objasnimo</a:t>
            </a:r>
          </a:p>
          <a:p>
            <a:r>
              <a:rPr lang="en-US" dirty="0" smtClean="0">
                <a:latin typeface="Tempus Sans ITC" pitchFamily="82" charset="0"/>
              </a:rPr>
              <a:t>I</a:t>
            </a:r>
            <a:r>
              <a:rPr lang="sr-Latn-RS" dirty="0" smtClean="0">
                <a:latin typeface="Tempus Sans ITC" pitchFamily="82" charset="0"/>
              </a:rPr>
              <a:t>zvori nisu toliko važni (možemo ih deliti među sobom, zamišljeni, prethodna istraživanja)</a:t>
            </a:r>
          </a:p>
          <a:p>
            <a:pPr>
              <a:buNone/>
            </a:pPr>
            <a:endParaRPr lang="sr-Latn-RS" dirty="0" smtClean="0">
              <a:latin typeface="Tempus Sans ITC" pitchFamily="82" charset="0"/>
            </a:endParaRPr>
          </a:p>
          <a:p>
            <a:r>
              <a:rPr lang="sr-Latn-RS" dirty="0" smtClean="0">
                <a:latin typeface="Tempus Sans ITC" pitchFamily="82" charset="0"/>
              </a:rPr>
              <a:t>“</a:t>
            </a:r>
            <a:r>
              <a:rPr lang="sr-Latn-RS" i="1" dirty="0" smtClean="0">
                <a:latin typeface="Tempus Sans ITC" pitchFamily="82" charset="0"/>
              </a:rPr>
              <a:t>Videti</a:t>
            </a:r>
            <a:r>
              <a:rPr lang="sr-Latn-RS" dirty="0" smtClean="0">
                <a:latin typeface="Tempus Sans ITC" pitchFamily="82" charset="0"/>
              </a:rPr>
              <a:t> je pre metamorfoza, nego mehanizam”</a:t>
            </a:r>
          </a:p>
          <a:p>
            <a:r>
              <a:rPr lang="en-US" dirty="0" smtClean="0">
                <a:latin typeface="Tempus Sans ITC" pitchFamily="82" charset="0"/>
              </a:rPr>
              <a:t>P</a:t>
            </a:r>
            <a:r>
              <a:rPr lang="sr-Latn-RS" dirty="0" smtClean="0">
                <a:latin typeface="Tempus Sans ITC" pitchFamily="82" charset="0"/>
              </a:rPr>
              <a:t>osmatranje odnosa u jednom ili više primera</a:t>
            </a:r>
            <a:endParaRPr lang="en-US" dirty="0">
              <a:latin typeface="Tempus Sans ITC" pitchFamily="82" charset="0"/>
            </a:endParaRPr>
          </a:p>
        </p:txBody>
      </p:sp>
      <p:pic>
        <p:nvPicPr>
          <p:cNvPr id="4" name="Picture 2" descr="C:\Users\Toshiba\Pictures\MPI pictu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28600"/>
            <a:ext cx="1114425" cy="647700"/>
          </a:xfrm>
          <a:prstGeom prst="rect">
            <a:avLst/>
          </a:prstGeom>
          <a:noFill/>
        </p:spPr>
      </p:pic>
      <p:pic>
        <p:nvPicPr>
          <p:cNvPr id="5" name="Picture 12" descr="Резултат слика за blue circ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5638800"/>
            <a:ext cx="1524000" cy="1001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ANAMORFOZIS:</a:t>
            </a:r>
          </a:p>
          <a:p>
            <a:endParaRPr lang="sr-Latn-RS" dirty="0" smtClean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  <a:p>
            <a:endParaRPr lang="en-US" dirty="0"/>
          </a:p>
        </p:txBody>
      </p:sp>
      <p:pic>
        <p:nvPicPr>
          <p:cNvPr id="1027" name="Picture 3" descr="C:\Users\Toshiba\Pictures\images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4495800" cy="3962400"/>
          </a:xfrm>
          <a:prstGeom prst="rect">
            <a:avLst/>
          </a:prstGeom>
          <a:noFill/>
        </p:spPr>
      </p:pic>
      <p:pic>
        <p:nvPicPr>
          <p:cNvPr id="1028" name="Picture 4" descr="C:\Users\Toshiba\Pictures\imag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133600"/>
            <a:ext cx="3505200" cy="3962400"/>
          </a:xfrm>
          <a:prstGeom prst="rect">
            <a:avLst/>
          </a:prstGeom>
          <a:noFill/>
        </p:spPr>
      </p:pic>
      <p:pic>
        <p:nvPicPr>
          <p:cNvPr id="7" name="Picture 2" descr="C:\Users\Toshiba\Pictures\MPI pictur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228600"/>
            <a:ext cx="1114425" cy="647700"/>
          </a:xfrm>
          <a:prstGeom prst="rect">
            <a:avLst/>
          </a:prstGeom>
          <a:noFill/>
        </p:spPr>
      </p:pic>
      <p:pic>
        <p:nvPicPr>
          <p:cNvPr id="8" name="Picture 12" descr="Резултат слика за blue circ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28600"/>
            <a:ext cx="1524000" cy="1001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RS" sz="36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INDUKCIJA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O</a:t>
            </a:r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dnosi u jednom ili više primera: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O</a:t>
            </a:r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pšte pravilo</a:t>
            </a:r>
          </a:p>
          <a:p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odnosi postoje u                            odnosi postoje u svim</a:t>
            </a:r>
          </a:p>
          <a:p>
            <a:pPr>
              <a:buNone/>
            </a:pPr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  specifičnim slučajevima                    slučajevima</a:t>
            </a:r>
          </a:p>
          <a:p>
            <a:pPr>
              <a:buNone/>
            </a:pPr>
            <a:endParaRPr lang="sr-Latn-RS" dirty="0" smtClean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  <a:p>
            <a:pPr>
              <a:buNone/>
            </a:pPr>
            <a:endParaRPr lang="sr-Latn-RS" dirty="0" smtClean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</a:t>
            </a:r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nduktivno zaključivanje</a:t>
            </a:r>
          </a:p>
          <a:p>
            <a:pPr algn="just">
              <a:buNone/>
            </a:pPr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Kod induktivnog zaključivanja odnosi u specifičnim primerima se transformišu u opšte pravilo ili u hipotezu</a:t>
            </a:r>
          </a:p>
          <a:p>
            <a:pPr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267200" y="2819400"/>
            <a:ext cx="978408" cy="484632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ight Brace 5"/>
          <p:cNvSpPr>
            <a:spLocks/>
          </p:cNvSpPr>
          <p:nvPr/>
        </p:nvSpPr>
        <p:spPr>
          <a:xfrm rot="16200000" flipH="1">
            <a:off x="4114800" y="3276600"/>
            <a:ext cx="762000" cy="1371600"/>
          </a:xfrm>
          <a:prstGeom prst="rightBrace">
            <a:avLst>
              <a:gd name="adj1" fmla="val 2215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C:\Users\Toshiba\Pictures\MPI pictu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28600"/>
            <a:ext cx="1114425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RS" sz="36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DEDUKCIJA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Odnosi bi trebalo da važe u novim primerima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O</a:t>
            </a:r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čekivanja / predviđanja su izvedena o novim zapažanjima</a:t>
            </a:r>
          </a:p>
          <a:p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-odrediti (podesiti) istraživanje</a:t>
            </a:r>
          </a:p>
          <a:p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-odrediti koncepte</a:t>
            </a:r>
          </a:p>
          <a:p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-instrumenti merenja</a:t>
            </a:r>
          </a:p>
          <a:p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-procedura</a:t>
            </a:r>
          </a:p>
          <a:p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-uzorak</a:t>
            </a:r>
          </a:p>
          <a:p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Hipoteze su transformisane deduktivnim zaključivanjem i specifikacijom podešavanja istraživanja u predviđanje o novim posmatranjima.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pic>
        <p:nvPicPr>
          <p:cNvPr id="4" name="Picture 2" descr="C:\Users\Toshiba\Pictures\MPI pictu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28600"/>
            <a:ext cx="1114425" cy="647700"/>
          </a:xfrm>
          <a:prstGeom prst="rect">
            <a:avLst/>
          </a:prstGeom>
          <a:noFill/>
        </p:spPr>
      </p:pic>
      <p:pic>
        <p:nvPicPr>
          <p:cNvPr id="5" name="Picture 12" descr="Резултат слика за blue circ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5638800"/>
            <a:ext cx="1524000" cy="1001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RS" sz="36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TESTIRANJE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RS" sz="3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Prikupljanje podataka</a:t>
            </a:r>
          </a:p>
          <a:p>
            <a:r>
              <a:rPr lang="sr-Latn-RS" sz="3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Poređenje podataka zbog predviđanja</a:t>
            </a:r>
          </a:p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</a:t>
            </a:r>
            <a:r>
              <a:rPr lang="sr-Latn-RS" sz="3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tatističko procesuiranje (obrada)</a:t>
            </a:r>
          </a:p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D</a:t>
            </a:r>
            <a:r>
              <a:rPr lang="sr-Latn-RS" sz="3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eskriptivno: sumirati</a:t>
            </a:r>
          </a:p>
          <a:p>
            <a:r>
              <a:rPr lang="sr-Latn-RS" sz="3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Inferencijalno: odlučiti</a:t>
            </a:r>
          </a:p>
          <a:p>
            <a:r>
              <a:rPr lang="sr-Latn-RS" sz="3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Prikupljaju se podaci i, uz pomoć statistike, upoređuju da bi se predviđalo</a:t>
            </a:r>
            <a:r>
              <a:rPr lang="sr-Latn-RS" dirty="0" smtClean="0">
                <a:latin typeface="Tempus Sans ITC" pitchFamily="82" charset="0"/>
              </a:rPr>
              <a:t>!</a:t>
            </a:r>
            <a:endParaRPr lang="en-US" dirty="0">
              <a:latin typeface="Tempus Sans ITC" pitchFamily="82" charset="0"/>
            </a:endParaRPr>
          </a:p>
        </p:txBody>
      </p:sp>
      <p:pic>
        <p:nvPicPr>
          <p:cNvPr id="4" name="Picture 2" descr="C:\Users\Toshiba\Pictures\MPI pictu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28600"/>
            <a:ext cx="1114425" cy="647700"/>
          </a:xfrm>
          <a:prstGeom prst="rect">
            <a:avLst/>
          </a:prstGeom>
          <a:noFill/>
        </p:spPr>
      </p:pic>
      <p:pic>
        <p:nvPicPr>
          <p:cNvPr id="5" name="Picture 12" descr="Резултат слика за blue circ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5638800"/>
            <a:ext cx="1524000" cy="1001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sz="36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EVALUACIJA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RS" dirty="0" smtClean="0">
                <a:latin typeface="Tempus Sans ITC" pitchFamily="82" charset="0"/>
              </a:rPr>
              <a:t>Interpretiraju se rezultati – povezuju s hipotezom</a:t>
            </a:r>
          </a:p>
          <a:p>
            <a:r>
              <a:rPr lang="sr-Latn-RS" dirty="0" smtClean="0">
                <a:latin typeface="Tempus Sans ITC" pitchFamily="82" charset="0"/>
              </a:rPr>
              <a:t>Predviđanja potvrđena        hipoteza načelno NIJE DOKAZANA!!!</a:t>
            </a:r>
          </a:p>
          <a:p>
            <a:r>
              <a:rPr lang="sr-Latn-RS" dirty="0" smtClean="0">
                <a:latin typeface="Tempus Sans ITC" pitchFamily="82" charset="0"/>
              </a:rPr>
              <a:t>Predviđanja odbačena         hipoteza nije automatski odbačena!</a:t>
            </a:r>
          </a:p>
          <a:p>
            <a:pPr algn="r"/>
            <a:r>
              <a:rPr lang="en-US" dirty="0" smtClean="0">
                <a:latin typeface="Tempus Sans ITC" pitchFamily="82" charset="0"/>
              </a:rPr>
              <a:t>P</a:t>
            </a:r>
            <a:r>
              <a:rPr lang="sr-Latn-RS" dirty="0" smtClean="0">
                <a:latin typeface="Tempus Sans ITC" pitchFamily="82" charset="0"/>
              </a:rPr>
              <a:t>onoviti sa boljim </a:t>
            </a:r>
          </a:p>
          <a:p>
            <a:pPr algn="r">
              <a:buNone/>
            </a:pPr>
            <a:r>
              <a:rPr lang="sr-Latn-RS" dirty="0" smtClean="0">
                <a:latin typeface="Tempus Sans ITC" pitchFamily="82" charset="0"/>
              </a:rPr>
              <a:t>podešavanjima istraživanja</a:t>
            </a:r>
          </a:p>
          <a:p>
            <a:pPr algn="r"/>
            <a:r>
              <a:rPr lang="en-US" dirty="0" smtClean="0">
                <a:latin typeface="Tempus Sans ITC" pitchFamily="82" charset="0"/>
              </a:rPr>
              <a:t>P</a:t>
            </a:r>
            <a:r>
              <a:rPr lang="sr-Latn-RS" dirty="0" smtClean="0">
                <a:latin typeface="Tempus Sans ITC" pitchFamily="82" charset="0"/>
              </a:rPr>
              <a:t>odesiti hipoteze</a:t>
            </a:r>
          </a:p>
          <a:p>
            <a:pPr algn="r"/>
            <a:r>
              <a:rPr lang="en-US" dirty="0" smtClean="0">
                <a:latin typeface="Tempus Sans ITC" pitchFamily="82" charset="0"/>
              </a:rPr>
              <a:t>O</a:t>
            </a:r>
            <a:r>
              <a:rPr lang="sr-Latn-RS" dirty="0" smtClean="0">
                <a:latin typeface="Tempus Sans ITC" pitchFamily="82" charset="0"/>
              </a:rPr>
              <a:t>dbaciti hipoteze</a:t>
            </a:r>
            <a:endParaRPr lang="en-US" dirty="0">
              <a:latin typeface="Tempus Sans ITC" pitchFamily="8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86200" y="2057400"/>
            <a:ext cx="609600" cy="381000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886200" y="3048000"/>
            <a:ext cx="609600" cy="381000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934200" y="3352800"/>
            <a:ext cx="381000" cy="533400"/>
          </a:xfrm>
          <a:prstGeom prst="down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Toshiba\Pictures\MPI pictu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28600"/>
            <a:ext cx="1114425" cy="647700"/>
          </a:xfrm>
          <a:prstGeom prst="rect">
            <a:avLst/>
          </a:prstGeom>
          <a:noFill/>
        </p:spPr>
      </p:pic>
      <p:pic>
        <p:nvPicPr>
          <p:cNvPr id="8" name="Picture 12" descr="Резултат слика за blue circ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638800"/>
            <a:ext cx="1524000" cy="1001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NAUČNA METODA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SISTEMATSKO POSMATRANJE</a:t>
            </a:r>
          </a:p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FORMALNA LOGIKA</a:t>
            </a:r>
          </a:p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DOSLEDNO PRIMENJENA</a:t>
            </a:r>
            <a:endParaRPr lang="sr-Latn-RS" sz="3200" dirty="0" smtClean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  <a:p>
            <a:pPr>
              <a:buNone/>
            </a:pPr>
            <a:endParaRPr lang="en-US" sz="3200" dirty="0" smtClean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  <a:p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bolja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šansa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(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veća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mogućnost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)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valjanog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objašnjenja</a:t>
            </a:r>
            <a:endParaRPr lang="en-US" sz="3200" dirty="0" smtClean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  <a:p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proverava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se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prihvatljivost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hipoteze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114800" y="3352800"/>
            <a:ext cx="484187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2" descr="C:\Users\Toshiba\Pictures\MPI pictu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28600"/>
            <a:ext cx="1114425" cy="647700"/>
          </a:xfrm>
          <a:prstGeom prst="rect">
            <a:avLst/>
          </a:prstGeom>
          <a:noFill/>
        </p:spPr>
      </p:pic>
      <p:pic>
        <p:nvPicPr>
          <p:cNvPr id="6" name="Picture 12" descr="Резултат слика за blue circ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5638800"/>
            <a:ext cx="1524000" cy="1001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EMPIRIJSKI KRUG!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752600"/>
            <a:ext cx="18288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sr-Latn-RS" sz="1500" b="1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POSMATRANJE</a:t>
            </a:r>
          </a:p>
          <a:p>
            <a:pPr marL="228600" indent="-228600">
              <a:buAutoNum type="arabicPeriod"/>
            </a:pPr>
            <a:r>
              <a:rPr lang="sr-Latn-RS" sz="1500" b="1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INDUKCIJA</a:t>
            </a:r>
          </a:p>
          <a:p>
            <a:pPr marL="228600" indent="-228600">
              <a:buAutoNum type="arabicPeriod"/>
            </a:pPr>
            <a:r>
              <a:rPr lang="sr-Latn-RS" sz="1500" b="1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DEDUKCIJA</a:t>
            </a:r>
          </a:p>
          <a:p>
            <a:pPr marL="228600" indent="-228600">
              <a:buAutoNum type="arabicPeriod"/>
            </a:pPr>
            <a:r>
              <a:rPr lang="sr-Latn-RS" sz="1500" b="1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TESTIRANJE</a:t>
            </a:r>
          </a:p>
          <a:p>
            <a:pPr marL="228600" indent="-228600">
              <a:buAutoNum type="arabicPeriod"/>
            </a:pPr>
            <a:r>
              <a:rPr lang="sr-Latn-RS" sz="1500" b="1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EVALUACIJA</a:t>
            </a:r>
          </a:p>
          <a:p>
            <a:pPr marL="228600" indent="-228600"/>
            <a:r>
              <a:rPr lang="en-US" sz="1500" b="1" u="sng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</a:t>
            </a:r>
            <a:r>
              <a:rPr lang="sr-Latn-RS" sz="1500" b="1" u="sng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ova hipoteza!</a:t>
            </a:r>
          </a:p>
          <a:p>
            <a:pPr marL="228600" indent="-228600">
              <a:buAutoNum type="arabicPeriod"/>
            </a:pPr>
            <a:r>
              <a:rPr lang="sr-Latn-RS" sz="1500" b="1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POSMATRANJE</a:t>
            </a:r>
          </a:p>
          <a:p>
            <a:pPr marL="228600" indent="-228600">
              <a:buAutoNum type="arabicPeriod"/>
            </a:pPr>
            <a:r>
              <a:rPr lang="sr-Latn-RS" sz="1500" b="1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INDUKCIJA</a:t>
            </a:r>
          </a:p>
          <a:p>
            <a:pPr marL="228600" indent="-228600">
              <a:buAutoNum type="arabicPeriod"/>
            </a:pPr>
            <a:r>
              <a:rPr lang="sr-Latn-RS" sz="1500" b="1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DEDUKCIJA</a:t>
            </a:r>
          </a:p>
          <a:p>
            <a:pPr marL="228600" indent="-228600">
              <a:buAutoNum type="arabicPeriod"/>
            </a:pPr>
            <a:r>
              <a:rPr lang="sr-Latn-RS" sz="1500" b="1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TESTIRANJE</a:t>
            </a:r>
          </a:p>
          <a:p>
            <a:pPr marL="228600" indent="-228600">
              <a:buAutoNum type="arabicPeriod"/>
            </a:pPr>
            <a:r>
              <a:rPr lang="sr-Latn-RS" sz="1500" b="1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EVALUACIJA</a:t>
            </a:r>
          </a:p>
          <a:p>
            <a:pPr marL="228600" indent="-228600"/>
            <a:r>
              <a:rPr lang="sr-Latn-RS" sz="1500" b="1" u="sng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Nova hipoteza!</a:t>
            </a:r>
          </a:p>
          <a:p>
            <a:pPr marL="228600" indent="-228600">
              <a:buAutoNum type="arabicPeriod"/>
            </a:pPr>
            <a:r>
              <a:rPr lang="sr-Latn-RS" sz="1500" b="1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POSMATRANJE</a:t>
            </a:r>
          </a:p>
          <a:p>
            <a:pPr marL="228600" indent="-228600">
              <a:buAutoNum type="arabicPeriod"/>
            </a:pPr>
            <a:r>
              <a:rPr lang="sr-Latn-RS" sz="1500" b="1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INDUKCIJA</a:t>
            </a:r>
          </a:p>
          <a:p>
            <a:pPr marL="228600" indent="-228600">
              <a:buAutoNum type="arabicPeriod"/>
            </a:pPr>
            <a:r>
              <a:rPr lang="sr-Latn-RS" sz="1500" b="1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DEDUKCIJA</a:t>
            </a:r>
          </a:p>
          <a:p>
            <a:pPr marL="228600" indent="-228600">
              <a:buAutoNum type="arabicPeriod"/>
            </a:pPr>
            <a:r>
              <a:rPr lang="sr-Latn-RS" sz="1500" b="1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TESTIRANJE</a:t>
            </a:r>
          </a:p>
          <a:p>
            <a:pPr marL="228600" indent="-228600">
              <a:buAutoNum type="arabicPeriod"/>
            </a:pPr>
            <a:r>
              <a:rPr lang="sr-Latn-RS" sz="1500" b="1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EVALUACIJA</a:t>
            </a:r>
          </a:p>
          <a:p>
            <a:pPr marL="228600" indent="-228600"/>
            <a:r>
              <a:rPr lang="sr-Latn-RS" sz="1500" b="1" u="sng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Nova hipoteza! ...</a:t>
            </a:r>
          </a:p>
          <a:p>
            <a:pPr marL="228600" indent="-228600"/>
            <a:endParaRPr lang="en-US" sz="1500" b="1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pic>
        <p:nvPicPr>
          <p:cNvPr id="6" name="Picture 2" descr="C:\Users\Toshiba\Pictures\MPI picture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96200" y="228600"/>
            <a:ext cx="1114425" cy="647700"/>
          </a:xfrm>
          <a:prstGeom prst="rect">
            <a:avLst/>
          </a:prstGeom>
          <a:noFill/>
        </p:spPr>
      </p:pic>
      <p:pic>
        <p:nvPicPr>
          <p:cNvPr id="7" name="Picture 12" descr="Резултат слика за blue circl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91400" y="5638800"/>
            <a:ext cx="1524000" cy="1001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851D68-58AD-48A3-BFE4-FDF574044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1851D68-58AD-48A3-BFE4-FDF574044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1851D68-58AD-48A3-BFE4-FDF574044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F3A773-E509-4B86-BC38-0F40C6957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7F3A773-E509-4B86-BC38-0F40C6957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7F3A773-E509-4B86-BC38-0F40C6957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785783-4235-4617-92C1-3A6195B0A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E1785783-4235-4617-92C1-3A6195B0A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E1785783-4235-4617-92C1-3A6195B0A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BC4A1B-8FB0-4934-A550-45BD0F317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E2BC4A1B-8FB0-4934-A550-45BD0F317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E2BC4A1B-8FB0-4934-A550-45BD0F317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72FE8C-5329-49FE-B395-6D3DD3BA1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CB72FE8C-5329-49FE-B395-6D3DD3BA1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CB72FE8C-5329-49FE-B395-6D3DD3BA1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2AF95C-53F6-4363-A678-DD842F645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A92AF95C-53F6-4363-A678-DD842F645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A92AF95C-53F6-4363-A678-DD842F645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DFD959-5B2B-4E05-A5ED-2A82990EF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C1DFD959-5B2B-4E05-A5ED-2A82990EF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C1DFD959-5B2B-4E05-A5ED-2A82990EF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7105FE-6F03-4857-9879-D565D67C8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47105FE-6F03-4857-9879-D565D67C8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47105FE-6F03-4857-9879-D565D67C8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422C6B-76E3-4032-93A5-FCD097AB6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3C422C6B-76E3-4032-93A5-FCD097AB6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3C422C6B-76E3-4032-93A5-FCD097AB6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C67E9E-CD19-4A04-A62E-73E31F7E4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CAC67E9E-CD19-4A04-A62E-73E31F7E4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CAC67E9E-CD19-4A04-A62E-73E31F7E4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pPr>
              <a:buNone/>
            </a:pPr>
            <a:r>
              <a:rPr lang="sr-Latn-RS" sz="4800" dirty="0" smtClean="0">
                <a:latin typeface="Tempus Sans ITC" pitchFamily="82" charset="0"/>
              </a:rPr>
              <a:t>                  </a:t>
            </a:r>
          </a:p>
          <a:p>
            <a:pPr algn="ctr">
              <a:buNone/>
            </a:pPr>
            <a:r>
              <a:rPr lang="sr-Latn-RS" sz="4800" dirty="0" smtClean="0">
                <a:latin typeface="Tempus Sans ITC" pitchFamily="82" charset="0"/>
              </a:rPr>
              <a:t>PAUZA!</a:t>
            </a:r>
            <a:endParaRPr lang="en-US" sz="4800" dirty="0">
              <a:latin typeface="Tempus Sans ITC" pitchFamily="82" charset="0"/>
            </a:endParaRPr>
          </a:p>
        </p:txBody>
      </p:sp>
      <p:pic>
        <p:nvPicPr>
          <p:cNvPr id="1027" name="Picture 3" descr="C:\Users\Toshiba\Pictures\преузимање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828800"/>
            <a:ext cx="75438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(NE)POTVRĐIVANJE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sr-Latn-RS" dirty="0" smtClean="0">
                <a:latin typeface="Tempus Sans ITC" pitchFamily="82" charset="0"/>
              </a:rPr>
              <a:t>POTVRĐIVANJE/ NEPOTVRĐIVANJE</a:t>
            </a:r>
          </a:p>
          <a:p>
            <a:pPr algn="ctr">
              <a:buNone/>
            </a:pPr>
            <a:r>
              <a:rPr lang="sr-Latn-RS" dirty="0" smtClean="0">
                <a:latin typeface="Tempus Sans ITC" pitchFamily="82" charset="0"/>
              </a:rPr>
              <a:t>    predviđanje</a:t>
            </a:r>
          </a:p>
          <a:p>
            <a:pPr algn="ctr">
              <a:buNone/>
            </a:pPr>
            <a:endParaRPr lang="sr-Latn-RS" dirty="0" smtClean="0"/>
          </a:p>
          <a:p>
            <a:pPr algn="ctr">
              <a:buNone/>
            </a:pPr>
            <a:r>
              <a:rPr lang="sr-Latn-RS" dirty="0" smtClean="0"/>
              <a:t>           </a:t>
            </a:r>
            <a:r>
              <a:rPr lang="en-US" dirty="0" smtClean="0">
                <a:latin typeface="Tempus Sans ITC" pitchFamily="82" charset="0"/>
              </a:rPr>
              <a:t>P</a:t>
            </a:r>
            <a:r>
              <a:rPr lang="sr-Latn-RS" dirty="0" smtClean="0">
                <a:latin typeface="Tempus Sans ITC" pitchFamily="82" charset="0"/>
              </a:rPr>
              <a:t>OTVRDITI / ODBACITI</a:t>
            </a:r>
          </a:p>
          <a:p>
            <a:pPr algn="ctr">
              <a:buNone/>
            </a:pPr>
            <a:r>
              <a:rPr lang="sr-Latn-RS" dirty="0" smtClean="0">
                <a:latin typeface="Tempus Sans ITC" pitchFamily="82" charset="0"/>
              </a:rPr>
              <a:t>  hipotezu</a:t>
            </a:r>
          </a:p>
          <a:p>
            <a:pPr algn="ctr">
              <a:buNone/>
            </a:pPr>
            <a:r>
              <a:rPr lang="sr-Latn-RS" dirty="0" smtClean="0"/>
              <a:t> </a:t>
            </a:r>
            <a:r>
              <a:rPr lang="sr-Latn-RS" dirty="0" smtClean="0">
                <a:latin typeface="Tempus Sans ITC" pitchFamily="82" charset="0"/>
              </a:rPr>
              <a:t>?</a:t>
            </a:r>
          </a:p>
          <a:p>
            <a:pPr algn="ctr">
              <a:buNone/>
            </a:pPr>
            <a:endParaRPr lang="sr-Latn-RS" dirty="0" smtClean="0"/>
          </a:p>
          <a:p>
            <a:pPr algn="ctr">
              <a:buNone/>
            </a:pPr>
            <a:r>
              <a:rPr lang="sr-Latn-RS" dirty="0" smtClean="0">
                <a:latin typeface="Tempus Sans ITC" pitchFamily="82" charset="0"/>
              </a:rPr>
              <a:t> (primer)</a:t>
            </a:r>
            <a:endParaRPr lang="en-US" dirty="0">
              <a:latin typeface="Tempus Sans ITC" pitchFamily="8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267200" y="25146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POTVRĐIVANJE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RS" dirty="0" smtClean="0">
                <a:latin typeface="Tempus Sans ITC" pitchFamily="82" charset="0"/>
              </a:rPr>
              <a:t>PREDVIĐANJE ?         POTVRĐENO</a:t>
            </a:r>
          </a:p>
          <a:p>
            <a:pPr>
              <a:buNone/>
            </a:pPr>
            <a:endParaRPr lang="sr-Latn-RS" dirty="0" smtClean="0">
              <a:latin typeface="Tempus Sans ITC" pitchFamily="82" charset="0"/>
            </a:endParaRPr>
          </a:p>
          <a:p>
            <a:r>
              <a:rPr lang="sr-Latn-RS" dirty="0" smtClean="0">
                <a:latin typeface="Tempus Sans ITC" pitchFamily="82" charset="0"/>
              </a:rPr>
              <a:t>HIPOTEZA ?         NIJE DOKAZANA !!!!!</a:t>
            </a:r>
          </a:p>
          <a:p>
            <a:pPr>
              <a:buNone/>
            </a:pPr>
            <a:endParaRPr lang="sr-Latn-RS" dirty="0" smtClean="0">
              <a:latin typeface="Tempus Sans ITC" pitchFamily="82" charset="0"/>
            </a:endParaRPr>
          </a:p>
          <a:p>
            <a:pPr>
              <a:buNone/>
            </a:pPr>
            <a:r>
              <a:rPr lang="sr-Latn-RS" dirty="0" smtClean="0">
                <a:latin typeface="Tempus Sans ITC" pitchFamily="82" charset="0"/>
              </a:rPr>
              <a:t>                                  NAČELNO PODRŽANA</a:t>
            </a:r>
          </a:p>
          <a:p>
            <a:pPr>
              <a:buNone/>
            </a:pPr>
            <a:endParaRPr lang="sr-Latn-RS" dirty="0" smtClean="0">
              <a:latin typeface="Tempus Sans ITC" pitchFamily="82" charset="0"/>
            </a:endParaRPr>
          </a:p>
          <a:p>
            <a:r>
              <a:rPr lang="sr-Latn-RS" dirty="0" smtClean="0">
                <a:latin typeface="Tempus Sans ITC" pitchFamily="82" charset="0"/>
              </a:rPr>
              <a:t>VIŠE PODRŠKE?         VIŠE DOKAZA </a:t>
            </a:r>
            <a:endParaRPr lang="en-US" dirty="0">
              <a:latin typeface="Tempus Sans ITC" pitchFamily="8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276600" y="16002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200400" y="44958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743200" y="25908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743200" y="35052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NEPOTVRĐIVANJE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RS" dirty="0" smtClean="0">
                <a:latin typeface="Tempus Sans ITC" pitchFamily="82" charset="0"/>
              </a:rPr>
              <a:t>PREDVIĐANJE ?       NE-POTVRĐENO</a:t>
            </a:r>
          </a:p>
          <a:p>
            <a:r>
              <a:rPr lang="sr-Latn-RS" dirty="0" smtClean="0">
                <a:latin typeface="Tempus Sans ITC" pitchFamily="82" charset="0"/>
              </a:rPr>
              <a:t>HIPOTEZA?             ODBIJENA</a:t>
            </a:r>
          </a:p>
          <a:p>
            <a:r>
              <a:rPr lang="en-US" dirty="0" smtClean="0">
                <a:latin typeface="Tempus Sans ITC" pitchFamily="82" charset="0"/>
              </a:rPr>
              <a:t>P</a:t>
            </a:r>
            <a:r>
              <a:rPr lang="sr-Latn-RS" dirty="0" smtClean="0">
                <a:latin typeface="Tempus Sans ITC" pitchFamily="82" charset="0"/>
              </a:rPr>
              <a:t>rihvatljivo objašnjenje za ne-potvrđivanje</a:t>
            </a:r>
          </a:p>
          <a:p>
            <a:pPr>
              <a:buNone/>
            </a:pPr>
            <a:endParaRPr lang="sr-Latn-RS" dirty="0" smtClean="0">
              <a:latin typeface="Tempus Sans ITC" pitchFamily="82" charset="0"/>
            </a:endParaRPr>
          </a:p>
          <a:p>
            <a:r>
              <a:rPr lang="en-US" dirty="0" smtClean="0">
                <a:latin typeface="Tempus Sans ITC" pitchFamily="82" charset="0"/>
              </a:rPr>
              <a:t>M</a:t>
            </a:r>
            <a:r>
              <a:rPr lang="sr-Latn-RS" dirty="0" smtClean="0">
                <a:latin typeface="Tempus Sans ITC" pitchFamily="82" charset="0"/>
              </a:rPr>
              <a:t>OGUĆA OBJAŠNJENJA (RAZLOZI):</a:t>
            </a:r>
          </a:p>
          <a:p>
            <a:r>
              <a:rPr lang="en-US" dirty="0" smtClean="0">
                <a:latin typeface="Tempus Sans ITC" pitchFamily="82" charset="0"/>
              </a:rPr>
              <a:t>M</a:t>
            </a:r>
            <a:r>
              <a:rPr lang="sr-Latn-RS" dirty="0" smtClean="0">
                <a:latin typeface="Tempus Sans ITC" pitchFamily="82" charset="0"/>
              </a:rPr>
              <a:t>etodološki razlozi</a:t>
            </a:r>
          </a:p>
          <a:p>
            <a:r>
              <a:rPr lang="en-US" dirty="0" smtClean="0">
                <a:latin typeface="Tempus Sans ITC" pitchFamily="82" charset="0"/>
              </a:rPr>
              <a:t>N</a:t>
            </a:r>
            <a:r>
              <a:rPr lang="sr-Latn-RS" dirty="0" smtClean="0">
                <a:latin typeface="Tempus Sans ITC" pitchFamily="82" charset="0"/>
              </a:rPr>
              <a:t>eodgovarajući instrumenti</a:t>
            </a:r>
          </a:p>
          <a:p>
            <a:r>
              <a:rPr lang="sr-Latn-RS" dirty="0" smtClean="0">
                <a:latin typeface="Tempus Sans ITC" pitchFamily="82" charset="0"/>
              </a:rPr>
              <a:t>Nekontrolisane varijable</a:t>
            </a:r>
            <a:endParaRPr lang="en-US" dirty="0">
              <a:latin typeface="Tempus Sans ITC" pitchFamily="8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200400" y="16002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819400" y="21336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RS" dirty="0" smtClean="0">
              <a:latin typeface="Tempus Sans ITC" pitchFamily="82" charset="0"/>
            </a:endParaRPr>
          </a:p>
          <a:p>
            <a:r>
              <a:rPr lang="sr-Latn-RS" dirty="0" smtClean="0">
                <a:latin typeface="Tempus Sans ITC" pitchFamily="82" charset="0"/>
              </a:rPr>
              <a:t>HIPOTEZA</a:t>
            </a:r>
          </a:p>
          <a:p>
            <a:endParaRPr lang="sr-Latn-RS" dirty="0" smtClean="0">
              <a:latin typeface="Tempus Sans ITC" pitchFamily="82" charset="0"/>
            </a:endParaRPr>
          </a:p>
          <a:p>
            <a:endParaRPr lang="sr-Latn-RS" dirty="0" smtClean="0">
              <a:latin typeface="Tempus Sans ITC" pitchFamily="82" charset="0"/>
            </a:endParaRPr>
          </a:p>
          <a:p>
            <a:r>
              <a:rPr lang="en-US" dirty="0" smtClean="0">
                <a:latin typeface="Tempus Sans ITC" pitchFamily="82" charset="0"/>
              </a:rPr>
              <a:t>O</a:t>
            </a:r>
            <a:r>
              <a:rPr lang="sr-Latn-RS" dirty="0" smtClean="0">
                <a:latin typeface="Tempus Sans ITC" pitchFamily="82" charset="0"/>
              </a:rPr>
              <a:t>dbaciti pomoćne hipoteze</a:t>
            </a:r>
          </a:p>
          <a:p>
            <a:r>
              <a:rPr lang="en-US" dirty="0" smtClean="0">
                <a:latin typeface="Tempus Sans ITC" pitchFamily="82" charset="0"/>
              </a:rPr>
              <a:t>P</a:t>
            </a:r>
            <a:r>
              <a:rPr lang="sr-Latn-RS" dirty="0" smtClean="0">
                <a:latin typeface="Tempus Sans ITC" pitchFamily="82" charset="0"/>
              </a:rPr>
              <a:t>retpostavke o istraživanju</a:t>
            </a:r>
          </a:p>
          <a:p>
            <a:r>
              <a:rPr lang="en-US" dirty="0" smtClean="0">
                <a:latin typeface="Tempus Sans ITC" pitchFamily="82" charset="0"/>
              </a:rPr>
              <a:t>N</a:t>
            </a:r>
            <a:r>
              <a:rPr lang="sr-Latn-RS" dirty="0" smtClean="0">
                <a:latin typeface="Tempus Sans ITC" pitchFamily="82" charset="0"/>
              </a:rPr>
              <a:t>acrt i merenje</a:t>
            </a:r>
          </a:p>
          <a:p>
            <a:endParaRPr lang="sr-Latn-RS" dirty="0" smtClean="0">
              <a:latin typeface="Tempus Sans ITC" pitchFamily="82" charset="0"/>
            </a:endParaRPr>
          </a:p>
          <a:p>
            <a:pPr>
              <a:buNone/>
            </a:pPr>
            <a:r>
              <a:rPr lang="sr-Latn-RS" dirty="0" smtClean="0">
                <a:latin typeface="Tempus Sans ITC" pitchFamily="82" charset="0"/>
              </a:rPr>
              <a:t>  </a:t>
            </a:r>
            <a:endParaRPr lang="en-US" dirty="0">
              <a:latin typeface="Tempus Sans ITC" pitchFamily="8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514600" y="20574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685800" y="2590800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KRITERIJUM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u="sng" dirty="0" smtClean="0">
                <a:latin typeface="Tempus Sans ITC" pitchFamily="82" charset="0"/>
              </a:rPr>
              <a:t>KRITERIJUMI VREDNOVANJA</a:t>
            </a:r>
          </a:p>
          <a:p>
            <a:pPr>
              <a:buNone/>
            </a:pPr>
            <a:endParaRPr lang="sr-Latn-RS" dirty="0" smtClean="0">
              <a:latin typeface="Tempus Sans ITC" pitchFamily="82" charset="0"/>
            </a:endParaRPr>
          </a:p>
          <a:p>
            <a:r>
              <a:rPr lang="sr-Latn-RS" u="sng" dirty="0" smtClean="0">
                <a:latin typeface="Tempus Sans ITC" pitchFamily="82" charset="0"/>
              </a:rPr>
              <a:t>POUZDANOST</a:t>
            </a:r>
            <a:r>
              <a:rPr lang="sr-Latn-RS" dirty="0" smtClean="0">
                <a:latin typeface="Tempus Sans ITC" pitchFamily="82" charset="0"/>
              </a:rPr>
              <a:t> (relijabilnost): uspešno ponavljanje</a:t>
            </a:r>
          </a:p>
          <a:p>
            <a:r>
              <a:rPr lang="sr-Latn-RS" dirty="0" smtClean="0">
                <a:latin typeface="Tempus Sans ITC" pitchFamily="82" charset="0"/>
              </a:rPr>
              <a:t>Ponovljivost: mogućnost ponavljanja</a:t>
            </a:r>
          </a:p>
          <a:p>
            <a:pPr>
              <a:buNone/>
            </a:pPr>
            <a:r>
              <a:rPr lang="sr-Latn-RS" dirty="0" smtClean="0">
                <a:latin typeface="Tempus Sans ITC" pitchFamily="82" charset="0"/>
              </a:rPr>
              <a:t>.... O TOME, NEŠTO VIŠE, KASNIJE!</a:t>
            </a:r>
          </a:p>
          <a:p>
            <a:pPr>
              <a:buNone/>
            </a:pPr>
            <a:endParaRPr lang="sr-Latn-RS" dirty="0" smtClean="0">
              <a:latin typeface="Tempus Sans ITC" pitchFamily="82" charset="0"/>
            </a:endParaRPr>
          </a:p>
          <a:p>
            <a:r>
              <a:rPr lang="sr-Latn-RS" u="sng" dirty="0" smtClean="0">
                <a:latin typeface="Tempus Sans ITC" pitchFamily="82" charset="0"/>
              </a:rPr>
              <a:t>VALJANOST</a:t>
            </a:r>
            <a:r>
              <a:rPr lang="sr-Latn-RS" dirty="0" smtClean="0">
                <a:latin typeface="Tempus Sans ITC" pitchFamily="82" charset="0"/>
              </a:rPr>
              <a:t>(validnost): pretpostavljeni odnosi verno odražavaju realnost!</a:t>
            </a:r>
          </a:p>
          <a:p>
            <a:r>
              <a:rPr lang="en-US" dirty="0" smtClean="0">
                <a:latin typeface="Tempus Sans ITC" pitchFamily="82" charset="0"/>
              </a:rPr>
              <a:t>V</a:t>
            </a:r>
            <a:r>
              <a:rPr lang="sr-Latn-RS" dirty="0" smtClean="0">
                <a:latin typeface="Tempus Sans ITC" pitchFamily="82" charset="0"/>
              </a:rPr>
              <a:t>aljanost konstrukata, unutrašnja valjanost, spoljašnja valjanost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VARIJABLE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4000"/>
            <a:ext cx="8503920" cy="4191000"/>
          </a:xfrm>
        </p:spPr>
        <p:txBody>
          <a:bodyPr>
            <a:normAutofit fontScale="62500" lnSpcReduction="20000"/>
          </a:bodyPr>
          <a:lstStyle/>
          <a:p>
            <a:pPr algn="just">
              <a:defRPr/>
            </a:pPr>
            <a:r>
              <a:rPr lang="sr-Latn-CS" sz="2800" dirty="0" smtClean="0">
                <a:solidFill>
                  <a:srgbClr val="C00000"/>
                </a:solidFill>
                <a:latin typeface="Tempus Sans ITC" pitchFamily="82" charset="0"/>
                <a:cs typeface="Segoe UI Light" panose="020B0502040204020203" pitchFamily="34" charset="0"/>
              </a:rPr>
              <a:t>Osobine</a:t>
            </a:r>
            <a:r>
              <a:rPr lang="sr-Latn-CS" sz="2800" dirty="0" smtClean="0">
                <a:latin typeface="Tempus Sans ITC" pitchFamily="82" charset="0"/>
                <a:cs typeface="Segoe UI Light" panose="020B0502040204020203" pitchFamily="34" charset="0"/>
              </a:rPr>
              <a:t> </a:t>
            </a:r>
            <a:r>
              <a:rPr lang="sr-Latn-CS" sz="2800" dirty="0" smtClean="0">
                <a:solidFill>
                  <a:srgbClr val="C00000"/>
                </a:solidFill>
                <a:latin typeface="Tempus Sans ITC" pitchFamily="82" charset="0"/>
                <a:cs typeface="Segoe UI Light" panose="020B0502040204020203" pitchFamily="34" charset="0"/>
              </a:rPr>
              <a:t>objekata </a:t>
            </a:r>
            <a:r>
              <a:rPr lang="sr-Latn-CS" sz="2800" dirty="0" smtClean="0">
                <a:latin typeface="Tempus Sans ITC" pitchFamily="82" charset="0"/>
                <a:cs typeface="Segoe UI Light" panose="020B0502040204020203" pitchFamily="34" charset="0"/>
              </a:rPr>
              <a:t>istraživanja</a:t>
            </a:r>
            <a:r>
              <a:rPr lang="sr-Latn-CS" sz="2800" dirty="0" smtClean="0">
                <a:solidFill>
                  <a:srgbClr val="C00000"/>
                </a:solidFill>
                <a:latin typeface="Tempus Sans ITC" pitchFamily="82" charset="0"/>
                <a:cs typeface="Segoe UI Light" panose="020B0502040204020203" pitchFamily="34" charset="0"/>
              </a:rPr>
              <a:t> </a:t>
            </a:r>
            <a:r>
              <a:rPr lang="sr-Latn-CS" sz="2800" dirty="0" smtClean="0">
                <a:latin typeface="Tempus Sans ITC" pitchFamily="82" charset="0"/>
                <a:cs typeface="Segoe UI Light" panose="020B0502040204020203" pitchFamily="34" charset="0"/>
              </a:rPr>
              <a:t>po kojima se objekti </a:t>
            </a:r>
            <a:r>
              <a:rPr lang="sr-Latn-CS" sz="2800" dirty="0" smtClean="0">
                <a:solidFill>
                  <a:srgbClr val="C00000"/>
                </a:solidFill>
                <a:latin typeface="Tempus Sans ITC" pitchFamily="82" charset="0"/>
                <a:cs typeface="Segoe UI Light" panose="020B0502040204020203" pitchFamily="34" charset="0"/>
              </a:rPr>
              <a:t>međusobno razlikuju</a:t>
            </a:r>
          </a:p>
          <a:p>
            <a:pPr algn="just">
              <a:defRPr/>
            </a:pPr>
            <a:endParaRPr lang="sr-Latn-RS" sz="2800" dirty="0" smtClean="0">
              <a:solidFill>
                <a:schemeClr val="accent5">
                  <a:lumMod val="10000"/>
                </a:schemeClr>
              </a:solidFill>
              <a:latin typeface="Tempus Sans ITC" pitchFamily="82" charset="0"/>
              <a:cs typeface="Segoe UI Light" panose="020B0502040204020203" pitchFamily="34" charset="0"/>
            </a:endParaRPr>
          </a:p>
          <a:p>
            <a:pPr algn="just">
              <a:defRPr/>
            </a:pPr>
            <a:endParaRPr lang="sr-Latn-RS" sz="2800" dirty="0" smtClean="0">
              <a:solidFill>
                <a:schemeClr val="accent5">
                  <a:lumMod val="10000"/>
                </a:schemeClr>
              </a:solidFill>
              <a:latin typeface="Tempus Sans ITC" pitchFamily="82" charset="0"/>
              <a:cs typeface="Segoe UI Light" panose="020B0502040204020203" pitchFamily="34" charset="0"/>
            </a:endParaRPr>
          </a:p>
          <a:p>
            <a:pPr algn="just">
              <a:defRPr/>
            </a:pPr>
            <a:r>
              <a:rPr lang="sr-Latn-RS" sz="2800" dirty="0" smtClean="0">
                <a:solidFill>
                  <a:schemeClr val="accent5">
                    <a:lumMod val="10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Sinonimi: promenljiva, osobina, </a:t>
            </a:r>
            <a:r>
              <a:rPr lang="sr-Latn-CS" sz="2800" dirty="0" smtClean="0">
                <a:solidFill>
                  <a:schemeClr val="accent5">
                    <a:lumMod val="10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atribut, karakteristika, obeležje, svojstvo</a:t>
            </a:r>
            <a:r>
              <a:rPr lang="sr-Latn-RS" sz="2800" dirty="0" smtClean="0">
                <a:solidFill>
                  <a:schemeClr val="accent5">
                    <a:lumMod val="10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, </a:t>
            </a:r>
            <a:r>
              <a:rPr lang="sr-Latn-CS" sz="2800" dirty="0" smtClean="0">
                <a:solidFill>
                  <a:schemeClr val="accent5">
                    <a:lumMod val="10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dimenzija, konstrukt</a:t>
            </a:r>
            <a:endParaRPr lang="sr-Latn-RS" sz="2800" dirty="0" smtClean="0">
              <a:solidFill>
                <a:schemeClr val="accent5">
                  <a:lumMod val="10000"/>
                </a:schemeClr>
              </a:solidFill>
              <a:latin typeface="Tempus Sans ITC" pitchFamily="82" charset="0"/>
              <a:cs typeface="Segoe UI Light" panose="020B0502040204020203" pitchFamily="34" charset="0"/>
            </a:endParaRPr>
          </a:p>
          <a:p>
            <a:pPr algn="just">
              <a:defRPr/>
            </a:pPr>
            <a:r>
              <a:rPr lang="sr-Latn-RS" sz="2800" dirty="0" smtClean="0">
                <a:solidFill>
                  <a:schemeClr val="accent5">
                    <a:lumMod val="10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Antonim: konstanta</a:t>
            </a:r>
          </a:p>
          <a:p>
            <a:pPr algn="just">
              <a:defRPr/>
            </a:pPr>
            <a:endParaRPr lang="sr-Latn-CS" sz="2800" dirty="0" smtClean="0">
              <a:solidFill>
                <a:schemeClr val="accent5">
                  <a:lumMod val="10000"/>
                </a:schemeClr>
              </a:solidFill>
              <a:latin typeface="Tempus Sans ITC" pitchFamily="82" charset="0"/>
              <a:cs typeface="Segoe UI Light" panose="020B0502040204020203" pitchFamily="34" charset="0"/>
            </a:endParaRPr>
          </a:p>
          <a:p>
            <a:pPr algn="just">
              <a:defRPr/>
            </a:pPr>
            <a:endParaRPr lang="sr-Latn-CS" sz="2800" dirty="0" smtClean="0">
              <a:solidFill>
                <a:schemeClr val="accent5">
                  <a:lumMod val="10000"/>
                </a:schemeClr>
              </a:solidFill>
              <a:latin typeface="Tempus Sans ITC" pitchFamily="82" charset="0"/>
              <a:cs typeface="Segoe UI Light" panose="020B0502040204020203" pitchFamily="34" charset="0"/>
            </a:endParaRPr>
          </a:p>
          <a:p>
            <a:pPr algn="just">
              <a:defRPr/>
            </a:pPr>
            <a:r>
              <a:rPr lang="sr-Latn-RS" sz="2800" dirty="0" smtClean="0">
                <a:solidFill>
                  <a:schemeClr val="accent5">
                    <a:lumMod val="10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Po pravilu, svako istraživanje nastoji da otkrije odnose između varijabli </a:t>
            </a:r>
          </a:p>
          <a:p>
            <a:pPr algn="just">
              <a:defRPr/>
            </a:pPr>
            <a:r>
              <a:rPr lang="sr-Latn-RS" sz="2800" dirty="0" smtClean="0">
                <a:solidFill>
                  <a:schemeClr val="accent5">
                    <a:lumMod val="10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	</a:t>
            </a:r>
          </a:p>
          <a:p>
            <a:pPr algn="just">
              <a:defRPr/>
            </a:pPr>
            <a:r>
              <a:rPr lang="sr-Latn-CS" sz="2800" b="1" dirty="0" smtClean="0">
                <a:solidFill>
                  <a:schemeClr val="accent5">
                    <a:lumMod val="10000"/>
                  </a:schemeClr>
                </a:solidFill>
                <a:latin typeface="Tempus Sans ITC" pitchFamily="82" charset="0"/>
                <a:cs typeface="Segoe UI" panose="020B0502040204020203" pitchFamily="34" charset="0"/>
              </a:rPr>
              <a:t>Tri kriterijuma podele varijabli</a:t>
            </a:r>
          </a:p>
          <a:p>
            <a:pPr algn="just">
              <a:defRPr/>
            </a:pPr>
            <a:r>
              <a:rPr lang="sr-Latn-CS" sz="2800" dirty="0" smtClean="0">
                <a:solidFill>
                  <a:schemeClr val="accent5">
                    <a:lumMod val="10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      1. Prema vrsti objekata istraživanja</a:t>
            </a:r>
          </a:p>
          <a:p>
            <a:pPr algn="just">
              <a:defRPr/>
            </a:pPr>
            <a:r>
              <a:rPr lang="sr-Latn-CS" sz="2800" dirty="0" smtClean="0">
                <a:solidFill>
                  <a:schemeClr val="accent5">
                    <a:lumMod val="10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      2. Prema načinu izražavanja vrednosti</a:t>
            </a:r>
          </a:p>
          <a:p>
            <a:pPr algn="just">
              <a:defRPr/>
            </a:pPr>
            <a:r>
              <a:rPr lang="sr-Latn-CS" sz="2800" dirty="0" smtClean="0">
                <a:solidFill>
                  <a:schemeClr val="accent5">
                    <a:lumMod val="10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      3. Prema stepenu kontrole istraživača nad vrednostima varijable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26" b="57143"/>
          <a:stretch/>
        </p:blipFill>
        <p:spPr>
          <a:xfrm>
            <a:off x="107950" y="5653652"/>
            <a:ext cx="8868648" cy="1197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dirty="0" smtClean="0">
                <a:latin typeface="Tempus Sans ITC" pitchFamily="82" charset="0"/>
              </a:rPr>
              <a:t>VARIAJBLE  PREMA </a:t>
            </a:r>
            <a:r>
              <a:rPr lang="sr-Latn-RS" dirty="0" smtClean="0">
                <a:solidFill>
                  <a:srgbClr val="FF0000"/>
                </a:solidFill>
                <a:latin typeface="Tempus Sans ITC" pitchFamily="82" charset="0"/>
              </a:rPr>
              <a:t>VRSTI OBJEKATA</a:t>
            </a:r>
            <a:endParaRPr lang="en-US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503920" cy="4572000"/>
          </a:xfrm>
        </p:spPr>
        <p:txBody>
          <a:bodyPr numCol="2"/>
          <a:lstStyle/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Users\Pedja\Desktop\stru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67000"/>
            <a:ext cx="2952328" cy="3495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616200"/>
            <a:ext cx="2591430" cy="3455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38200" y="1905000"/>
            <a:ext cx="364331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>
              <a:defRPr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sr-Latn-CS" sz="1600" dirty="0" smtClean="0">
                <a:latin typeface="Tempus Sans ITC" pitchFamily="82" charset="0"/>
              </a:rPr>
              <a:t>stimulus-varijable</a:t>
            </a:r>
            <a:r>
              <a:rPr lang="sr-Latn-CS" sz="1600" dirty="0"/>
              <a:t>	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029200" y="1905000"/>
            <a:ext cx="35290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sr-Latn-CS" sz="1600" dirty="0">
                <a:solidFill>
                  <a:srgbClr val="000000"/>
                </a:solidFill>
                <a:latin typeface="Tempus Sans ITC" pitchFamily="82" charset="0"/>
                <a:cs typeface="Segoe UI Light" panose="020B0502040204020203" pitchFamily="34" charset="0"/>
              </a:rPr>
              <a:t>            </a:t>
            </a:r>
            <a:r>
              <a:rPr lang="sr-Latn-CS" sz="1600" dirty="0" smtClean="0">
                <a:solidFill>
                  <a:srgbClr val="000000"/>
                </a:solidFill>
                <a:latin typeface="Tempus Sans ITC" pitchFamily="82" charset="0"/>
                <a:cs typeface="Segoe UI Light" panose="020B0502040204020203" pitchFamily="34" charset="0"/>
              </a:rPr>
              <a:t>subjekt-varijable</a:t>
            </a:r>
            <a:r>
              <a:rPr lang="sr-Latn-CS" sz="16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RS" dirty="0" smtClean="0">
                <a:latin typeface="Tempus Sans ITC" pitchFamily="82" charset="0"/>
              </a:rPr>
              <a:t>VARIJABLE PREMA </a:t>
            </a:r>
            <a:r>
              <a:rPr lang="sr-Latn-RS" dirty="0" smtClean="0">
                <a:solidFill>
                  <a:srgbClr val="FF0000"/>
                </a:solidFill>
                <a:latin typeface="Tempus Sans ITC" pitchFamily="82" charset="0"/>
              </a:rPr>
              <a:t>STEPENU KONTROLE</a:t>
            </a:r>
            <a:endParaRPr lang="en-US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  <p:pic>
        <p:nvPicPr>
          <p:cNvPr id="4" name="Picture 2" descr="C:\Users\Pedja\Desktop\experi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05200"/>
            <a:ext cx="2143139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 descr="C:\Users\Pedja\Desktop\Metodologija istraživanja u SPER\Vezbe\2. Varijable\prezentacija\slike za prezentaciju\choosing-apples-42-15216625-xl.jpg"/>
          <p:cNvPicPr>
            <a:picLocks noChangeAspect="1" noChangeArrowheads="1"/>
          </p:cNvPicPr>
          <p:nvPr/>
        </p:nvPicPr>
        <p:blipFill>
          <a:blip r:embed="rId3" cstate="print"/>
          <a:srcRect b="7143"/>
          <a:stretch>
            <a:fillRect/>
          </a:stretch>
        </p:blipFill>
        <p:spPr bwMode="auto">
          <a:xfrm>
            <a:off x="3124200" y="3657600"/>
            <a:ext cx="2596490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4" descr="C:\Users\Pedja\Desktop\Metodologija istraživanja u SPER\Vezbe\2. Varijable\prezentacija\slike za prezentaciju\belezenje.jpg"/>
          <p:cNvPicPr>
            <a:picLocks noChangeAspect="1" noChangeArrowheads="1"/>
          </p:cNvPicPr>
          <p:nvPr/>
        </p:nvPicPr>
        <p:blipFill rotWithShape="1">
          <a:blip r:embed="rId4" cstate="print"/>
          <a:srcRect b="17758"/>
          <a:stretch/>
        </p:blipFill>
        <p:spPr bwMode="auto">
          <a:xfrm>
            <a:off x="6096000" y="3429000"/>
            <a:ext cx="2177379" cy="2388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28600" y="2590801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Latn-CS" dirty="0" smtClean="0">
                <a:solidFill>
                  <a:schemeClr val="accent5">
                    <a:lumMod val="10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manipulativne</a:t>
            </a:r>
          </a:p>
          <a:p>
            <a:pPr algn="ctr">
              <a:defRPr/>
            </a:pPr>
            <a:r>
              <a:rPr lang="sr-Latn-C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(eksperimentalne</a:t>
            </a:r>
            <a:r>
              <a:rPr lang="sr-Latn-C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  <a:endParaRPr lang="sr-Latn-CS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2667000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Latn-CS" dirty="0" smtClean="0">
                <a:solidFill>
                  <a:schemeClr val="accent5">
                    <a:lumMod val="10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 selektivne</a:t>
            </a:r>
          </a:p>
          <a:p>
            <a:pPr algn="ctr">
              <a:defRPr/>
            </a:pPr>
            <a:r>
              <a:rPr lang="sr-Latn-C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  (izborne)</a:t>
            </a:r>
            <a:endParaRPr lang="en-US" dirty="0">
              <a:latin typeface="Tempus Sans ITC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0" y="2667000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Latn-CS" dirty="0" smtClean="0">
                <a:solidFill>
                  <a:schemeClr val="accent5">
                    <a:lumMod val="10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registrovane</a:t>
            </a:r>
          </a:p>
          <a:p>
            <a:pPr algn="ctr">
              <a:defRPr/>
            </a:pPr>
            <a:r>
              <a:rPr lang="sr-Latn-CS" dirty="0" smtClean="0">
                <a:solidFill>
                  <a:schemeClr val="accent5">
                    <a:lumMod val="10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 </a:t>
            </a:r>
            <a:r>
              <a:rPr lang="sr-Latn-C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(zabeležene)</a:t>
            </a:r>
            <a:endParaRPr lang="sr-Latn-CS" dirty="0">
              <a:solidFill>
                <a:schemeClr val="tx1">
                  <a:lumMod val="65000"/>
                  <a:lumOff val="35000"/>
                </a:schemeClr>
              </a:solidFill>
              <a:latin typeface="Tempus Sans ITC" pitchFamily="82" charset="0"/>
              <a:cs typeface="Segoe UI Ligh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NAUČNA METODA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503920" cy="51054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empus Sans ITC" pitchFamily="82" charset="0"/>
              </a:rPr>
              <a:t>EMPIRIJSKI PROVERLJIVO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(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posmatranja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,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podaci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)</a:t>
            </a:r>
          </a:p>
          <a:p>
            <a:r>
              <a:rPr lang="en-US" dirty="0" smtClean="0">
                <a:solidFill>
                  <a:srgbClr val="C00000"/>
                </a:solidFill>
                <a:latin typeface="Tempus Sans ITC" pitchFamily="82" charset="0"/>
              </a:rPr>
              <a:t>PONOVLJIVO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(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ponovljeni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pokušaji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,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isti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rezultati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(?))</a:t>
            </a:r>
          </a:p>
          <a:p>
            <a:r>
              <a:rPr lang="en-US" dirty="0" smtClean="0">
                <a:solidFill>
                  <a:srgbClr val="C00000"/>
                </a:solidFill>
                <a:latin typeface="Tempus Sans ITC" pitchFamily="82" charset="0"/>
              </a:rPr>
              <a:t>OBJEKTIVNO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(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jasne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pretpostavke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,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koncepti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, procedure,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nezavisno</a:t>
            </a:r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, intersubjektivno proverljivo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)</a:t>
            </a:r>
          </a:p>
          <a:p>
            <a:r>
              <a:rPr lang="en-US" dirty="0" smtClean="0">
                <a:solidFill>
                  <a:srgbClr val="C00000"/>
                </a:solidFill>
                <a:latin typeface="Tempus Sans ITC" pitchFamily="82" charset="0"/>
              </a:rPr>
              <a:t>TRANSPARENTNO</a:t>
            </a:r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“providno”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(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može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ponoviti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bilo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ko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,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javno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se deli)</a:t>
            </a:r>
          </a:p>
          <a:p>
            <a:r>
              <a:rPr lang="en-US" dirty="0" smtClean="0">
                <a:solidFill>
                  <a:srgbClr val="C00000"/>
                </a:solidFill>
                <a:latin typeface="Tempus Sans ITC" pitchFamily="82" charset="0"/>
              </a:rPr>
              <a:t>OPOVRGLJIVO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(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mogućnost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kontradikcije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(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nesaglasnosti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)</a:t>
            </a:r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, mogu dokazati da nije tačno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)</a:t>
            </a:r>
          </a:p>
          <a:p>
            <a:r>
              <a:rPr lang="en-US" dirty="0" smtClean="0">
                <a:solidFill>
                  <a:srgbClr val="C00000"/>
                </a:solidFill>
                <a:latin typeface="Tempus Sans ITC" pitchFamily="82" charset="0"/>
              </a:rPr>
              <a:t>LOGIČKI DOSLEDNO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(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unutrašnja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koherentnost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hipoteza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,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logička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doslednost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zaključaka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, “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zvuči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logično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”</a:t>
            </a:r>
            <a:r>
              <a:rPr lang="sr-Latn-R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, hipoteze slede logiku dokaza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)</a:t>
            </a:r>
            <a:endParaRPr lang="en-US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pic>
        <p:nvPicPr>
          <p:cNvPr id="4" name="Picture 2" descr="C:\Users\Toshiba\Pictures\MPI pictu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28600"/>
            <a:ext cx="1114425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dirty="0" smtClean="0">
                <a:latin typeface="Tempus Sans ITC" pitchFamily="82" charset="0"/>
              </a:rPr>
              <a:t>VARIJABLE PREMA </a:t>
            </a:r>
            <a:r>
              <a:rPr lang="sr-Latn-RS" dirty="0" smtClean="0">
                <a:solidFill>
                  <a:srgbClr val="FF0000"/>
                </a:solidFill>
                <a:latin typeface="Tempus Sans ITC" pitchFamily="82" charset="0"/>
              </a:rPr>
              <a:t>NAČINU MERENJA</a:t>
            </a:r>
            <a:endParaRPr lang="en-US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  <p:pic>
        <p:nvPicPr>
          <p:cNvPr id="4" name="Picture 2" descr="C:\Users\Pedja\Desktop\Metodologija istraživanja u SPER\Vezbe\2. Varijable\prezentacija\slike za prezentaciju\feminis_difference_lg.jpg"/>
          <p:cNvPicPr>
            <a:picLocks noChangeAspect="1" noChangeArrowheads="1"/>
          </p:cNvPicPr>
          <p:nvPr/>
        </p:nvPicPr>
        <p:blipFill>
          <a:blip r:embed="rId2"/>
          <a:srcRect b="21304"/>
          <a:stretch>
            <a:fillRect/>
          </a:stretch>
        </p:blipFill>
        <p:spPr bwMode="auto">
          <a:xfrm>
            <a:off x="1245709" y="2893281"/>
            <a:ext cx="2387165" cy="2855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122" y="2930463"/>
            <a:ext cx="4228330" cy="2822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676400" y="2057400"/>
            <a:ext cx="1356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dirty="0" smtClean="0">
                <a:solidFill>
                  <a:schemeClr val="accent5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r-Latn-CS" dirty="0" smtClean="0">
                <a:solidFill>
                  <a:schemeClr val="accent5">
                    <a:lumMod val="10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kategoričke</a:t>
            </a:r>
            <a:endParaRPr lang="en-US" dirty="0">
              <a:latin typeface="Tempus Sans ITC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3600" y="2133600"/>
            <a:ext cx="127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dirty="0" smtClean="0">
                <a:solidFill>
                  <a:schemeClr val="accent5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r-Latn-CS" dirty="0" smtClean="0">
                <a:solidFill>
                  <a:schemeClr val="accent5">
                    <a:lumMod val="10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numeričke</a:t>
            </a:r>
            <a:endParaRPr lang="en-US" dirty="0"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RS" dirty="0" smtClean="0">
                <a:solidFill>
                  <a:srgbClr val="FF0000"/>
                </a:solidFill>
                <a:latin typeface="Tempus Sans ITC" pitchFamily="82" charset="0"/>
              </a:rPr>
              <a:t>DVE VARIJABLE </a:t>
            </a:r>
            <a:r>
              <a:rPr lang="sr-Latn-RS" dirty="0" smtClean="0">
                <a:latin typeface="Tempus Sans ITC" pitchFamily="82" charset="0"/>
              </a:rPr>
              <a:t>U ČETIRI RELACIJE</a:t>
            </a:r>
            <a:endParaRPr lang="en-US" dirty="0">
              <a:latin typeface="Tempus Sans ITC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743200"/>
            <a:ext cx="60281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sr-Latn-RS" b="1" dirty="0" smtClean="0">
                <a:latin typeface="Tempus Sans ITC" pitchFamily="82" charset="0"/>
                <a:cs typeface="Segoe UI" panose="020B0502040204020203" pitchFamily="34" charset="0"/>
              </a:rPr>
              <a:t>Predikcija </a:t>
            </a:r>
            <a:r>
              <a:rPr lang="sr-Latn-RS" dirty="0">
                <a:latin typeface="Tempus Sans ITC" pitchFamily="82" charset="0"/>
              </a:rPr>
              <a:t>(predviđanje)</a:t>
            </a:r>
          </a:p>
          <a:p>
            <a:r>
              <a:rPr lang="sr-Latn-RS" dirty="0">
                <a:latin typeface="Tempus Sans ITC" pitchFamily="82" charset="0"/>
              </a:rPr>
              <a:t>     Na osnovu vrednosti jedne predviđamo vrednosti druge varijable</a:t>
            </a:r>
          </a:p>
          <a:p>
            <a:r>
              <a:rPr lang="sr-Latn-RS" dirty="0">
                <a:latin typeface="Tempus Sans ITC" pitchFamily="82" charset="0"/>
              </a:rPr>
              <a:t>     Uslov: postojanje povezanosti između dve varijable</a:t>
            </a:r>
          </a:p>
          <a:p>
            <a:r>
              <a:rPr lang="sr-Latn-RS" dirty="0">
                <a:latin typeface="Tempus Sans ITC" pitchFamily="82" charset="0"/>
              </a:rPr>
              <a:t>     </a:t>
            </a:r>
            <a:r>
              <a:rPr lang="sr-Latn-RS" dirty="0">
                <a:solidFill>
                  <a:srgbClr val="C00000"/>
                </a:solidFill>
                <a:latin typeface="Tempus Sans ITC" pitchFamily="82" charset="0"/>
              </a:rPr>
              <a:t>Prediktorska </a:t>
            </a:r>
            <a:r>
              <a:rPr lang="sr-Latn-RS" dirty="0">
                <a:latin typeface="Tempus Sans ITC" pitchFamily="82" charset="0"/>
              </a:rPr>
              <a:t>i </a:t>
            </a:r>
            <a:r>
              <a:rPr lang="sr-Latn-RS" dirty="0">
                <a:solidFill>
                  <a:srgbClr val="C00000"/>
                </a:solidFill>
                <a:latin typeface="Tempus Sans ITC" pitchFamily="82" charset="0"/>
              </a:rPr>
              <a:t>kriterijumska </a:t>
            </a:r>
            <a:r>
              <a:rPr lang="sr-Latn-RS" dirty="0">
                <a:latin typeface="Tempus Sans ITC" pitchFamily="82" charset="0"/>
              </a:rPr>
              <a:t>varijabla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524000"/>
            <a:ext cx="52261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b="1" dirty="0" smtClean="0">
                <a:latin typeface="Tempus Sans ITC" pitchFamily="82" charset="0"/>
                <a:cs typeface="Segoe UI" panose="020B0502040204020203" pitchFamily="34" charset="0"/>
              </a:rPr>
              <a:t>Korelacija</a:t>
            </a:r>
            <a:r>
              <a:rPr lang="sr-Latn-RS" sz="1600" dirty="0" smtClean="0">
                <a:latin typeface="Tempus Sans ITC" pitchFamily="82" charset="0"/>
                <a:cs typeface="Segoe UI Light" panose="020B0502040204020203" pitchFamily="34" charset="0"/>
              </a:rPr>
              <a:t> (povezanost, asocijacija)</a:t>
            </a:r>
          </a:p>
          <a:p>
            <a:r>
              <a:rPr lang="sr-Latn-RS" sz="1600" dirty="0" smtClean="0">
                <a:latin typeface="Tempus Sans ITC" pitchFamily="82" charset="0"/>
                <a:cs typeface="Segoe UI Light" panose="020B0502040204020203" pitchFamily="34" charset="0"/>
              </a:rPr>
              <a:t>     Dve varijable koreliraju ukoliko variraju na srodan način</a:t>
            </a:r>
          </a:p>
          <a:p>
            <a:r>
              <a:rPr lang="sr-Latn-RS" sz="1600" dirty="0" smtClean="0">
                <a:latin typeface="Tempus Sans ITC" pitchFamily="82" charset="0"/>
                <a:cs typeface="Segoe UI Light" panose="020B0502040204020203" pitchFamily="34" charset="0"/>
              </a:rPr>
              <a:t>     Smer i intenzitet korelacije</a:t>
            </a:r>
          </a:p>
          <a:p>
            <a:r>
              <a:rPr lang="sr-Latn-RS" sz="1600" dirty="0">
                <a:latin typeface="Tempus Sans ITC" pitchFamily="82" charset="0"/>
                <a:cs typeface="Segoe UI Light" panose="020B0502040204020203" pitchFamily="34" charset="0"/>
              </a:rPr>
              <a:t> </a:t>
            </a:r>
            <a:r>
              <a:rPr lang="sr-Latn-RS" sz="1600" dirty="0" smtClean="0">
                <a:latin typeface="Tempus Sans ITC" pitchFamily="82" charset="0"/>
                <a:cs typeface="Segoe UI Light" panose="020B0502040204020203" pitchFamily="34" charset="0"/>
              </a:rPr>
              <a:t>    r - koeficijent korelacije </a:t>
            </a:r>
            <a:endParaRPr lang="en-US" sz="1600" dirty="0">
              <a:latin typeface="Tempus Sans ITC" pitchFamily="82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886200"/>
            <a:ext cx="62454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sr-Latn-RS" b="1" dirty="0" smtClean="0">
                <a:latin typeface="Tempus Sans ITC" pitchFamily="82" charset="0"/>
                <a:cs typeface="Segoe UI" panose="020B0502040204020203" pitchFamily="34" charset="0"/>
              </a:rPr>
              <a:t>Zavisnost</a:t>
            </a:r>
            <a:endParaRPr lang="sr-Latn-RS" b="1" dirty="0">
              <a:latin typeface="Tempus Sans ITC" pitchFamily="82" charset="0"/>
              <a:cs typeface="Segoe UI" panose="020B0502040204020203" pitchFamily="34" charset="0"/>
            </a:endParaRPr>
          </a:p>
          <a:p>
            <a:r>
              <a:rPr lang="sr-Latn-RS" dirty="0" smtClean="0">
                <a:latin typeface="Tempus Sans ITC" pitchFamily="82" charset="0"/>
              </a:rPr>
              <a:t>     Za </a:t>
            </a:r>
            <a:r>
              <a:rPr lang="sr-Latn-RS" dirty="0">
                <a:latin typeface="Tempus Sans ITC" pitchFamily="82" charset="0"/>
              </a:rPr>
              <a:t>razliku od korelacije, ovaj odnos je </a:t>
            </a:r>
            <a:r>
              <a:rPr lang="sr-Latn-RS" dirty="0" smtClean="0">
                <a:latin typeface="Tempus Sans ITC" pitchFamily="82" charset="0"/>
              </a:rPr>
              <a:t>asimetričan</a:t>
            </a:r>
          </a:p>
          <a:p>
            <a:r>
              <a:rPr lang="sr-Latn-RS" dirty="0" smtClean="0">
                <a:latin typeface="Tempus Sans ITC" pitchFamily="82" charset="0"/>
              </a:rPr>
              <a:t>     </a:t>
            </a:r>
            <a:r>
              <a:rPr lang="sr-Latn-RS" dirty="0" smtClean="0">
                <a:solidFill>
                  <a:srgbClr val="C00000"/>
                </a:solidFill>
                <a:latin typeface="Tempus Sans ITC" pitchFamily="82" charset="0"/>
              </a:rPr>
              <a:t>Nezavisna </a:t>
            </a:r>
            <a:r>
              <a:rPr lang="sr-Latn-RS" dirty="0" smtClean="0">
                <a:latin typeface="Tempus Sans ITC" pitchFamily="82" charset="0"/>
              </a:rPr>
              <a:t>i </a:t>
            </a:r>
            <a:r>
              <a:rPr lang="sr-Latn-RS" dirty="0" smtClean="0">
                <a:solidFill>
                  <a:srgbClr val="C00000"/>
                </a:solidFill>
                <a:latin typeface="Tempus Sans ITC" pitchFamily="82" charset="0"/>
              </a:rPr>
              <a:t>zavisna </a:t>
            </a:r>
            <a:r>
              <a:rPr lang="sr-Latn-RS" dirty="0" smtClean="0">
                <a:latin typeface="Tempus Sans ITC" pitchFamily="82" charset="0"/>
              </a:rPr>
              <a:t>varijabla</a:t>
            </a:r>
          </a:p>
          <a:p>
            <a:r>
              <a:rPr lang="sr-Latn-RS" dirty="0" smtClean="0">
                <a:latin typeface="Tempus Sans ITC" pitchFamily="82" charset="0"/>
              </a:rPr>
              <a:t>     </a:t>
            </a:r>
            <a:r>
              <a:rPr lang="sr-Latn-RS" dirty="0" smtClean="0">
                <a:solidFill>
                  <a:srgbClr val="C00000"/>
                </a:solidFill>
                <a:latin typeface="Tempus Sans ITC" pitchFamily="82" charset="0"/>
              </a:rPr>
              <a:t>Antecendentna </a:t>
            </a:r>
            <a:r>
              <a:rPr lang="sr-Latn-RS" dirty="0" smtClean="0">
                <a:latin typeface="Tempus Sans ITC" pitchFamily="82" charset="0"/>
              </a:rPr>
              <a:t>i </a:t>
            </a:r>
            <a:r>
              <a:rPr lang="sr-Latn-RS" dirty="0" smtClean="0">
                <a:solidFill>
                  <a:srgbClr val="C00000"/>
                </a:solidFill>
                <a:latin typeface="Tempus Sans ITC" pitchFamily="82" charset="0"/>
              </a:rPr>
              <a:t>konsekventna </a:t>
            </a:r>
            <a:r>
              <a:rPr lang="sr-Latn-RS" dirty="0" smtClean="0">
                <a:latin typeface="Tempus Sans ITC" pitchFamily="82" charset="0"/>
              </a:rPr>
              <a:t>varijabla</a:t>
            </a:r>
          </a:p>
          <a:p>
            <a:r>
              <a:rPr lang="sr-Latn-RS" dirty="0">
                <a:latin typeface="Tempus Sans ITC" pitchFamily="82" charset="0"/>
              </a:rPr>
              <a:t> </a:t>
            </a:r>
            <a:r>
              <a:rPr lang="sr-Latn-RS" dirty="0" smtClean="0">
                <a:latin typeface="Tempus Sans ITC" pitchFamily="82" charset="0"/>
              </a:rPr>
              <a:t>    Prethođenje po vremenu, stepenu bazičnosti, stepenu apstraktnosti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5257800"/>
            <a:ext cx="58744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sr-Latn-RS" b="1" dirty="0" smtClean="0">
                <a:latin typeface="Tempus Sans ITC" pitchFamily="82" charset="0"/>
                <a:cs typeface="Segoe UI" panose="020B0502040204020203" pitchFamily="34" charset="0"/>
              </a:rPr>
              <a:t>Uzročnost </a:t>
            </a:r>
            <a:endParaRPr lang="sr-Latn-RS" dirty="0">
              <a:latin typeface="Tempus Sans ITC" pitchFamily="82" charset="0"/>
            </a:endParaRPr>
          </a:p>
          <a:p>
            <a:r>
              <a:rPr lang="sr-Latn-RS" dirty="0" smtClean="0">
                <a:latin typeface="Tempus Sans ITC" pitchFamily="82" charset="0"/>
              </a:rPr>
              <a:t>     Jedna varijabla izaziva drugu</a:t>
            </a:r>
          </a:p>
          <a:p>
            <a:r>
              <a:rPr lang="sr-Latn-RS" dirty="0" smtClean="0">
                <a:latin typeface="Tempus Sans ITC" pitchFamily="82" charset="0"/>
              </a:rPr>
              <a:t>     </a:t>
            </a:r>
            <a:r>
              <a:rPr lang="sr-Latn-RS" dirty="0" smtClean="0">
                <a:solidFill>
                  <a:srgbClr val="C00000"/>
                </a:solidFill>
                <a:latin typeface="Tempus Sans ITC" pitchFamily="82" charset="0"/>
              </a:rPr>
              <a:t>Uzočna </a:t>
            </a:r>
            <a:r>
              <a:rPr lang="sr-Latn-RS" dirty="0" smtClean="0">
                <a:latin typeface="Tempus Sans ITC" pitchFamily="82" charset="0"/>
              </a:rPr>
              <a:t>i </a:t>
            </a:r>
            <a:r>
              <a:rPr lang="sr-Latn-RS" dirty="0" smtClean="0">
                <a:solidFill>
                  <a:srgbClr val="C00000"/>
                </a:solidFill>
                <a:latin typeface="Tempus Sans ITC" pitchFamily="82" charset="0"/>
              </a:rPr>
              <a:t>posledična </a:t>
            </a:r>
            <a:r>
              <a:rPr lang="sr-Latn-RS" dirty="0" smtClean="0">
                <a:latin typeface="Tempus Sans ITC" pitchFamily="82" charset="0"/>
              </a:rPr>
              <a:t>varijabla</a:t>
            </a:r>
          </a:p>
          <a:p>
            <a:r>
              <a:rPr lang="sr-Latn-RS" dirty="0" smtClean="0">
                <a:latin typeface="Tempus Sans ITC" pitchFamily="82" charset="0"/>
              </a:rPr>
              <a:t>     Za kauzalne zaključke potrebna su eksperimentalna istraživanja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71550" y="115888"/>
            <a:ext cx="79930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BB1C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sr-Latn-CS" altLang="sr-Latn-RS" sz="3600" cap="small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specifične odlike naučnog znanja</a:t>
            </a:r>
            <a:endParaRPr kumimoji="1" lang="en-US" altLang="sr-Latn-RS" sz="3600" cap="small" dirty="0" smtClean="0">
              <a:solidFill>
                <a:schemeClr val="bg2">
                  <a:lumMod val="25000"/>
                </a:schemeClr>
              </a:solidFill>
              <a:latin typeface="Tempus Sans ITC" pitchFamily="82" charset="0"/>
              <a:cs typeface="Segoe UI Light" panose="020B0502040204020203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16013" y="1484313"/>
          <a:ext cx="7056437" cy="4770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8174"/>
                <a:gridCol w="4248263"/>
              </a:tblGrid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sr-Latn-CS" altLang="en-US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empus Sans ITC" pitchFamily="82" charset="0"/>
                          <a:cs typeface="Segoe UI Light" panose="020B0502040204020203" pitchFamily="34" charset="0"/>
                        </a:rPr>
                        <a:t>empiričnost</a:t>
                      </a:r>
                      <a:r>
                        <a:rPr lang="sr-Latn-CS" altLang="en-US" sz="2000" dirty="0" smtClean="0">
                          <a:solidFill>
                            <a:srgbClr val="000000"/>
                          </a:solidFill>
                          <a:latin typeface="Tempus Sans ITC" pitchFamily="82" charset="0"/>
                          <a:cs typeface="Segoe UI Light" panose="020B0502040204020203" pitchFamily="34" charset="0"/>
                        </a:rPr>
                        <a:t> </a:t>
                      </a:r>
                      <a:endParaRPr lang="en-US" sz="2000" dirty="0">
                        <a:latin typeface="Tempus Sans ITC" pitchFamily="82" charset="0"/>
                      </a:endParaRPr>
                    </a:p>
                  </a:txBody>
                  <a:tcPr marL="91436" marR="91436" marT="45730" marB="4573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CS" altLang="en-US" sz="2000" dirty="0" smtClean="0">
                          <a:solidFill>
                            <a:srgbClr val="000000"/>
                          </a:solidFill>
                          <a:latin typeface="Tempus Sans ITC" pitchFamily="82" charset="0"/>
                          <a:cs typeface="Segoe UI Light" panose="020B0502040204020203" pitchFamily="34" charset="0"/>
                        </a:rPr>
                        <a:t>zasnovanost na činjenicama</a:t>
                      </a:r>
                      <a:endParaRPr lang="en-US" sz="2000" dirty="0">
                        <a:latin typeface="Tempus Sans ITC" pitchFamily="82" charset="0"/>
                      </a:endParaRPr>
                    </a:p>
                  </a:txBody>
                  <a:tcPr marL="91436" marR="91436" marT="45730" marB="4573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sr-Latn-CS" altLang="en-US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empus Sans ITC" pitchFamily="82" charset="0"/>
                          <a:cs typeface="Segoe UI Light" panose="020B0502040204020203" pitchFamily="34" charset="0"/>
                        </a:rPr>
                        <a:t>kritičnost </a:t>
                      </a:r>
                      <a:endParaRPr lang="en-US" sz="2000" dirty="0">
                        <a:latin typeface="Tempus Sans ITC" pitchFamily="82" charset="0"/>
                      </a:endParaRPr>
                    </a:p>
                  </a:txBody>
                  <a:tcPr marL="91436" marR="91436" marT="45730" marB="4573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CS" altLang="en-US" sz="2000" dirty="0" smtClean="0">
                          <a:solidFill>
                            <a:srgbClr val="000000"/>
                          </a:solidFill>
                          <a:latin typeface="Tempus Sans ITC" pitchFamily="82" charset="0"/>
                          <a:cs typeface="Segoe UI Light" panose="020B0502040204020203" pitchFamily="34" charset="0"/>
                        </a:rPr>
                        <a:t>stalno preispitivanje </a:t>
                      </a:r>
                      <a:endParaRPr lang="en-US" sz="2000" dirty="0">
                        <a:latin typeface="Tempus Sans ITC" pitchFamily="82" charset="0"/>
                      </a:endParaRPr>
                    </a:p>
                  </a:txBody>
                  <a:tcPr marL="91436" marR="91436" marT="45730" marB="4573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sr-Latn-CS" altLang="en-US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empus Sans ITC" pitchFamily="82" charset="0"/>
                          <a:cs typeface="Segoe UI Light" panose="020B0502040204020203" pitchFamily="34" charset="0"/>
                        </a:rPr>
                        <a:t>temeljnost</a:t>
                      </a:r>
                      <a:r>
                        <a:rPr lang="sr-Latn-CS" altLang="en-US" sz="2000" dirty="0" smtClean="0">
                          <a:solidFill>
                            <a:srgbClr val="000000"/>
                          </a:solidFill>
                          <a:latin typeface="Tempus Sans ITC" pitchFamily="82" charset="0"/>
                          <a:cs typeface="Segoe UI Light" panose="020B0502040204020203" pitchFamily="34" charset="0"/>
                        </a:rPr>
                        <a:t> </a:t>
                      </a:r>
                      <a:endParaRPr lang="en-US" sz="2000" dirty="0">
                        <a:latin typeface="Tempus Sans ITC" pitchFamily="82" charset="0"/>
                      </a:endParaRPr>
                    </a:p>
                  </a:txBody>
                  <a:tcPr marL="91436" marR="91436" marT="45730" marB="4573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CS" altLang="en-US" sz="2000" dirty="0" smtClean="0">
                          <a:solidFill>
                            <a:srgbClr val="000000"/>
                          </a:solidFill>
                          <a:latin typeface="Tempus Sans ITC" pitchFamily="82" charset="0"/>
                          <a:cs typeface="Segoe UI Light" panose="020B0502040204020203" pitchFamily="34" charset="0"/>
                        </a:rPr>
                        <a:t>višestruka provera </a:t>
                      </a:r>
                      <a:endParaRPr lang="en-US" sz="2000" dirty="0">
                        <a:latin typeface="Tempus Sans ITC" pitchFamily="82" charset="0"/>
                      </a:endParaRPr>
                    </a:p>
                  </a:txBody>
                  <a:tcPr marL="91436" marR="91436" marT="45730" marB="4573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sr-Latn-CS" altLang="en-US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empus Sans ITC" pitchFamily="82" charset="0"/>
                          <a:cs typeface="Segoe UI Light" panose="020B0502040204020203" pitchFamily="34" charset="0"/>
                        </a:rPr>
                        <a:t>objektivnost</a:t>
                      </a:r>
                      <a:r>
                        <a:rPr lang="sr-Latn-CS" altLang="en-US" sz="2000" dirty="0" smtClean="0">
                          <a:solidFill>
                            <a:srgbClr val="000000"/>
                          </a:solidFill>
                          <a:latin typeface="Tempus Sans ITC" pitchFamily="82" charset="0"/>
                          <a:cs typeface="Segoe UI Light" panose="020B0502040204020203" pitchFamily="34" charset="0"/>
                        </a:rPr>
                        <a:t> </a:t>
                      </a:r>
                      <a:endParaRPr lang="en-US" sz="2000" dirty="0">
                        <a:latin typeface="Tempus Sans ITC" pitchFamily="82" charset="0"/>
                      </a:endParaRPr>
                    </a:p>
                  </a:txBody>
                  <a:tcPr marL="91436" marR="91436" marT="45730" marB="4573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CS" altLang="en-US" sz="2000" dirty="0" smtClean="0">
                          <a:solidFill>
                            <a:srgbClr val="000000"/>
                          </a:solidFill>
                          <a:latin typeface="Tempus Sans ITC" pitchFamily="82" charset="0"/>
                          <a:cs typeface="Segoe UI Light" panose="020B0502040204020203" pitchFamily="34" charset="0"/>
                        </a:rPr>
                        <a:t>nepristrasni pristup </a:t>
                      </a:r>
                      <a:endParaRPr lang="en-US" sz="2000" dirty="0">
                        <a:latin typeface="Tempus Sans ITC" pitchFamily="82" charset="0"/>
                      </a:endParaRPr>
                    </a:p>
                  </a:txBody>
                  <a:tcPr marL="91436" marR="91436" marT="45730" marB="4573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sr-Latn-CS" altLang="en-US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empus Sans ITC" pitchFamily="82" charset="0"/>
                          <a:cs typeface="Segoe UI Light" panose="020B0502040204020203" pitchFamily="34" charset="0"/>
                        </a:rPr>
                        <a:t>sistematičnost</a:t>
                      </a:r>
                      <a:endParaRPr lang="en-US" sz="2000" dirty="0">
                        <a:latin typeface="Tempus Sans ITC" pitchFamily="82" charset="0"/>
                      </a:endParaRPr>
                    </a:p>
                  </a:txBody>
                  <a:tcPr marL="91436" marR="91436" marT="45730" marB="4573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CS" altLang="en-US" sz="2000" dirty="0" smtClean="0">
                          <a:solidFill>
                            <a:srgbClr val="000000"/>
                          </a:solidFill>
                          <a:latin typeface="Tempus Sans ITC" pitchFamily="82" charset="0"/>
                          <a:cs typeface="Segoe UI Light" panose="020B0502040204020203" pitchFamily="34" charset="0"/>
                        </a:rPr>
                        <a:t>planska priprema </a:t>
                      </a:r>
                      <a:endParaRPr lang="en-US" sz="2000" dirty="0">
                        <a:latin typeface="Tempus Sans ITC" pitchFamily="82" charset="0"/>
                      </a:endParaRPr>
                    </a:p>
                  </a:txBody>
                  <a:tcPr marL="91436" marR="91436" marT="45730" marB="4573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sr-Latn-CS" altLang="en-US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empus Sans ITC" pitchFamily="82" charset="0"/>
                          <a:cs typeface="Segoe UI Light" panose="020B0502040204020203" pitchFamily="34" charset="0"/>
                        </a:rPr>
                        <a:t>kontrolisanost</a:t>
                      </a:r>
                      <a:endParaRPr lang="en-US" sz="2000" dirty="0">
                        <a:latin typeface="Tempus Sans ITC" pitchFamily="82" charset="0"/>
                      </a:endParaRPr>
                    </a:p>
                  </a:txBody>
                  <a:tcPr marL="91436" marR="91436" marT="45730" marB="4573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CS" altLang="en-US" sz="2000" dirty="0" smtClean="0">
                          <a:latin typeface="Tempus Sans ITC" pitchFamily="82" charset="0"/>
                          <a:cs typeface="Segoe UI Light" panose="020B0502040204020203" pitchFamily="34" charset="0"/>
                        </a:rPr>
                        <a:t>uslovi istraživanja</a:t>
                      </a:r>
                      <a:endParaRPr lang="en-US" sz="2000" dirty="0">
                        <a:latin typeface="Tempus Sans ITC" pitchFamily="82" charset="0"/>
                      </a:endParaRPr>
                    </a:p>
                  </a:txBody>
                  <a:tcPr marL="91436" marR="91436" marT="45730" marB="4573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sr-Latn-CS" altLang="en-US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empus Sans ITC" pitchFamily="82" charset="0"/>
                          <a:cs typeface="Segoe UI Light" panose="020B0502040204020203" pitchFamily="34" charset="0"/>
                        </a:rPr>
                        <a:t>preciznost</a:t>
                      </a:r>
                      <a:r>
                        <a:rPr lang="sr-Latn-CS" altLang="en-US" sz="2000" dirty="0" smtClean="0">
                          <a:latin typeface="Tempus Sans ITC" pitchFamily="82" charset="0"/>
                          <a:cs typeface="Segoe UI Light" panose="020B0502040204020203" pitchFamily="34" charset="0"/>
                        </a:rPr>
                        <a:t> </a:t>
                      </a:r>
                      <a:endParaRPr lang="en-US" sz="2000" dirty="0">
                        <a:latin typeface="Tempus Sans ITC" pitchFamily="82" charset="0"/>
                      </a:endParaRPr>
                    </a:p>
                  </a:txBody>
                  <a:tcPr marL="91436" marR="91436" marT="45730" marB="4573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CS" altLang="en-US" sz="2000" dirty="0" smtClean="0">
                          <a:latin typeface="Tempus Sans ITC" pitchFamily="82" charset="0"/>
                          <a:cs typeface="Segoe UI Light" panose="020B0502040204020203" pitchFamily="34" charset="0"/>
                        </a:rPr>
                        <a:t>jezik istraživanja</a:t>
                      </a:r>
                      <a:endParaRPr lang="en-US" sz="2000" dirty="0">
                        <a:latin typeface="Tempus Sans ITC" pitchFamily="82" charset="0"/>
                      </a:endParaRPr>
                    </a:p>
                  </a:txBody>
                  <a:tcPr marL="91436" marR="91436" marT="45730" marB="4573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sr-Latn-CS" altLang="en-US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empus Sans ITC" pitchFamily="82" charset="0"/>
                          <a:cs typeface="Segoe UI Light" panose="020B0502040204020203" pitchFamily="34" charset="0"/>
                        </a:rPr>
                        <a:t>racionalnost</a:t>
                      </a:r>
                      <a:endParaRPr lang="en-US" sz="2000" dirty="0">
                        <a:latin typeface="Tempus Sans ITC" pitchFamily="82" charset="0"/>
                      </a:endParaRPr>
                    </a:p>
                  </a:txBody>
                  <a:tcPr marL="91436" marR="91436" marT="45730" marB="4573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CS" altLang="en-US" sz="2000" dirty="0" smtClean="0">
                          <a:latin typeface="Tempus Sans ITC" pitchFamily="82" charset="0"/>
                          <a:cs typeface="Segoe UI Light" panose="020B0502040204020203" pitchFamily="34" charset="0"/>
                        </a:rPr>
                        <a:t>logičnost i doslednost</a:t>
                      </a:r>
                      <a:endParaRPr lang="en-US" sz="2000" dirty="0">
                        <a:latin typeface="Tempus Sans ITC" pitchFamily="82" charset="0"/>
                      </a:endParaRPr>
                    </a:p>
                  </a:txBody>
                  <a:tcPr marL="91436" marR="91436" marT="45730" marB="4573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sr-Latn-CS" altLang="en-US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empus Sans ITC" pitchFamily="82" charset="0"/>
                          <a:cs typeface="Segoe UI Light" panose="020B0502040204020203" pitchFamily="34" charset="0"/>
                        </a:rPr>
                        <a:t>obrađenost</a:t>
                      </a:r>
                      <a:endParaRPr lang="en-US" sz="2000" dirty="0">
                        <a:latin typeface="Tempus Sans ITC" pitchFamily="82" charset="0"/>
                      </a:endParaRPr>
                    </a:p>
                  </a:txBody>
                  <a:tcPr marL="91436" marR="91436" marT="45730" marB="4573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CS" altLang="en-US" sz="2000" dirty="0" smtClean="0">
                          <a:latin typeface="Tempus Sans ITC" pitchFamily="82" charset="0"/>
                          <a:cs typeface="Segoe UI Light" panose="020B0502040204020203" pitchFamily="34" charset="0"/>
                        </a:rPr>
                        <a:t>primena statističkih postupaka</a:t>
                      </a:r>
                      <a:endParaRPr lang="en-US" sz="2000" dirty="0">
                        <a:latin typeface="Tempus Sans ITC" pitchFamily="82" charset="0"/>
                      </a:endParaRPr>
                    </a:p>
                  </a:txBody>
                  <a:tcPr marL="91436" marR="91436" marT="45730" marB="4573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2120">
                <a:tc>
                  <a:txBody>
                    <a:bodyPr/>
                    <a:lstStyle/>
                    <a:p>
                      <a:pPr algn="r"/>
                      <a:r>
                        <a:rPr lang="sr-Latn-CS" altLang="en-US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empus Sans ITC" pitchFamily="82" charset="0"/>
                          <a:cs typeface="Segoe UI Light" panose="020B0502040204020203" pitchFamily="34" charset="0"/>
                        </a:rPr>
                        <a:t>javnost</a:t>
                      </a:r>
                      <a:endParaRPr lang="en-US" sz="2000" dirty="0">
                        <a:latin typeface="Tempus Sans ITC" pitchFamily="82" charset="0"/>
                      </a:endParaRPr>
                    </a:p>
                  </a:txBody>
                  <a:tcPr marL="91436" marR="91436" marT="45730" marB="4573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r-Latn-CS" altLang="en-US" sz="2000" dirty="0" smtClean="0">
                          <a:latin typeface="Tempus Sans ITC" pitchFamily="82" charset="0"/>
                          <a:cs typeface="Segoe UI Light" panose="020B0502040204020203" pitchFamily="34" charset="0"/>
                        </a:rPr>
                        <a:t>objavljivanje i/ili saopštavanje rezultata </a:t>
                      </a:r>
                      <a:endParaRPr lang="en-US" sz="2000" dirty="0">
                        <a:latin typeface="Tempus Sans ITC" pitchFamily="82" charset="0"/>
                      </a:endParaRPr>
                    </a:p>
                  </a:txBody>
                  <a:tcPr marL="91436" marR="91436" marT="45730" marB="4573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Picture 2" descr="C:\Users\Toshiba\Pictures\MPI pictur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115" y="5845629"/>
            <a:ext cx="1114425" cy="647700"/>
          </a:xfrm>
          <a:prstGeom prst="rect">
            <a:avLst/>
          </a:prstGeom>
          <a:noFill/>
        </p:spPr>
      </p:pic>
      <p:pic>
        <p:nvPicPr>
          <p:cNvPr id="5" name="Picture 12" descr="Резултат слика за blue circ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3704" y="838200"/>
            <a:ext cx="1391695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3869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 bwMode="auto">
          <a:xfrm>
            <a:off x="323528" y="2677519"/>
            <a:ext cx="1447806" cy="7901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sr-Latn-CS" altLang="en-US" sz="2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Priprema </a:t>
            </a:r>
          </a:p>
          <a:p>
            <a:pPr algn="ctr">
              <a:defRPr/>
            </a:pPr>
            <a:r>
              <a:rPr lang="sr-Latn-CS" altLang="en-US" sz="2000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istraživanja</a:t>
            </a:r>
            <a:endParaRPr lang="sr-Cyrl-CS" altLang="en-US" sz="2000" dirty="0" smtClean="0">
              <a:solidFill>
                <a:schemeClr val="bg2">
                  <a:lumMod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5433199" y="2681839"/>
            <a:ext cx="1638802" cy="7858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>
              <a:defRPr/>
            </a:pPr>
            <a:r>
              <a:rPr lang="sr-Latn-CS" sz="2000" dirty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Obrada podataka</a:t>
            </a:r>
            <a:endParaRPr lang="sr-Cyrl-CS" sz="2000" dirty="0">
              <a:solidFill>
                <a:schemeClr val="bg2">
                  <a:lumMod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7270308" y="2681840"/>
            <a:ext cx="1511188" cy="7858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>
              <a:defRPr/>
            </a:pPr>
            <a:r>
              <a:rPr lang="sr-Latn-CS" sz="2000" dirty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Pisanje izveštaja</a:t>
            </a:r>
            <a:endParaRPr lang="sr-Cyrl-CS" sz="2000" dirty="0">
              <a:solidFill>
                <a:schemeClr val="bg2">
                  <a:lumMod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965200" y="2205038"/>
            <a:ext cx="7270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sr-Latn-CS" altLang="en-US" b="1">
                <a:solidFill>
                  <a:srgbClr val="1D130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</a:t>
            </a: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2549525" y="2205038"/>
            <a:ext cx="7270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sr-Latn-CS" altLang="en-US" b="1">
                <a:solidFill>
                  <a:srgbClr val="1D130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II</a:t>
            </a: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4211638" y="2205038"/>
            <a:ext cx="7270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sr-Latn-CS" altLang="en-US" b="1">
                <a:solidFill>
                  <a:srgbClr val="1D130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III</a:t>
            </a: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6076950" y="2205038"/>
            <a:ext cx="7270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sr-Latn-CS" altLang="en-US" b="1">
                <a:solidFill>
                  <a:srgbClr val="1D130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IV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1920244" y="2677520"/>
            <a:ext cx="1571636" cy="7901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>
              <a:defRPr/>
            </a:pPr>
            <a:r>
              <a:rPr lang="sr-Latn-CS" sz="2000" dirty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Izrada nacrta</a:t>
            </a:r>
            <a:endParaRPr lang="sr-Cyrl-CS" sz="2000" dirty="0">
              <a:solidFill>
                <a:schemeClr val="bg2">
                  <a:lumMod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635896" y="2681838"/>
            <a:ext cx="1592173" cy="7858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>
              <a:defRPr/>
            </a:pPr>
            <a:r>
              <a:rPr lang="sr-Latn-CS" sz="2000" dirty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Prikupljanje podataka</a:t>
            </a:r>
            <a:endParaRPr lang="sr-Cyrl-CS" sz="2000" dirty="0">
              <a:solidFill>
                <a:schemeClr val="bg2">
                  <a:lumMod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7812088" y="2205038"/>
            <a:ext cx="7270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sr-Latn-CS" altLang="en-US" b="1">
                <a:solidFill>
                  <a:srgbClr val="1D130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971550" y="115888"/>
            <a:ext cx="6624638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6BB1C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sr-Latn-CS" altLang="sr-Latn-RS" sz="3600" cap="small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  <a:cs typeface="Segoe UI Light" panose="020B0502040204020203" pitchFamily="34" charset="0"/>
              </a:rPr>
              <a:t>faze empirijskog istraživanja</a:t>
            </a:r>
            <a:endParaRPr kumimoji="1" lang="en-US" altLang="sr-Latn-RS" sz="3600" cap="small" dirty="0" smtClean="0">
              <a:solidFill>
                <a:schemeClr val="bg2">
                  <a:lumMod val="25000"/>
                </a:schemeClr>
              </a:solidFill>
              <a:latin typeface="Tempus Sans ITC" pitchFamily="82" charset="0"/>
              <a:cs typeface="Segoe UI Light" panose="020B0502040204020203" pitchFamily="34" charset="0"/>
            </a:endParaRPr>
          </a:p>
        </p:txBody>
      </p:sp>
      <p:pic>
        <p:nvPicPr>
          <p:cNvPr id="19" name="Picture 2" descr="C:\Users\Toshiba\Pictures\MPI pictur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228600"/>
            <a:ext cx="1114425" cy="647700"/>
          </a:xfrm>
          <a:prstGeom prst="rect">
            <a:avLst/>
          </a:prstGeom>
          <a:noFill/>
        </p:spPr>
      </p:pic>
      <p:pic>
        <p:nvPicPr>
          <p:cNvPr id="17" name="Picture 12" descr="Резултат слика за blue circ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638800"/>
            <a:ext cx="1524000" cy="1001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pic>
        <p:nvPicPr>
          <p:cNvPr id="74753" name="Picture 1" descr="C:\Users\Toshiba\Pictures\преузимање 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3810000"/>
            <a:ext cx="49530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306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SVRHA ISTRAŽIVANJA</a:t>
            </a:r>
            <a:endParaRPr lang="en-AU" dirty="0" smtClean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609600" y="1676400"/>
            <a:ext cx="22098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1.OPIŠI</a:t>
            </a:r>
            <a:endParaRPr lang="en-AU" sz="3200" b="1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2209800" y="2895600"/>
            <a:ext cx="22098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2.OBJASNI</a:t>
            </a:r>
            <a:endParaRPr lang="en-AU" sz="3200" b="1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5715000" y="5410200"/>
            <a:ext cx="22098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4.PREDVIDI</a:t>
            </a:r>
            <a:endParaRPr lang="en-AU" sz="3200" b="1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3886200" y="4114800"/>
            <a:ext cx="22860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empus Sans ITC" pitchFamily="82" charset="0"/>
              </a:rPr>
              <a:t>3.ZAKLJUČI</a:t>
            </a:r>
            <a:endParaRPr lang="en-AU" sz="3200" b="1" dirty="0">
              <a:solidFill>
                <a:schemeClr val="bg2">
                  <a:lumMod val="25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27671" name="AutoShape 23"/>
          <p:cNvSpPr>
            <a:spLocks noChangeArrowheads="1"/>
          </p:cNvSpPr>
          <p:nvPr/>
        </p:nvSpPr>
        <p:spPr bwMode="auto">
          <a:xfrm rot="5400000">
            <a:off x="3048000" y="1905000"/>
            <a:ext cx="762000" cy="7620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672" name="AutoShape 24"/>
          <p:cNvSpPr>
            <a:spLocks noChangeArrowheads="1"/>
          </p:cNvSpPr>
          <p:nvPr/>
        </p:nvSpPr>
        <p:spPr bwMode="auto">
          <a:xfrm rot="5400000">
            <a:off x="4724400" y="3124200"/>
            <a:ext cx="762000" cy="7620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673" name="AutoShape 25"/>
          <p:cNvSpPr>
            <a:spLocks noChangeArrowheads="1"/>
          </p:cNvSpPr>
          <p:nvPr/>
        </p:nvSpPr>
        <p:spPr bwMode="auto">
          <a:xfrm rot="5400000">
            <a:off x="6553200" y="4419600"/>
            <a:ext cx="762000" cy="7620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" name="Picture 2" descr="C:\Users\Toshiba\Pictures\MPI pictu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457200"/>
            <a:ext cx="1114425" cy="647700"/>
          </a:xfrm>
          <a:prstGeom prst="rect">
            <a:avLst/>
          </a:prstGeom>
          <a:noFill/>
        </p:spPr>
      </p:pic>
      <p:pic>
        <p:nvPicPr>
          <p:cNvPr id="11" name="Picture 12" descr="Резултат слика за blue circ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638800"/>
            <a:ext cx="1524000" cy="1001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72706" name="AutoShape 2" descr="Резултат слика за obser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08" name="AutoShape 4" descr="Резултат слика за obser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0" name="AutoShape 6" descr="Резултат слика за observ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2711" name="Picture 7" descr="C:\Users\Toshiba\Pictures\преузимање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600200"/>
            <a:ext cx="1066800" cy="1219200"/>
          </a:xfrm>
          <a:prstGeom prst="rect">
            <a:avLst/>
          </a:prstGeom>
          <a:noFill/>
        </p:spPr>
      </p:pic>
      <p:pic>
        <p:nvPicPr>
          <p:cNvPr id="72712" name="Picture 8" descr="C:\Users\Toshiba\Pictures\преузимање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2895600"/>
            <a:ext cx="1066800" cy="1143000"/>
          </a:xfrm>
          <a:prstGeom prst="rect">
            <a:avLst/>
          </a:prstGeom>
          <a:noFill/>
        </p:spPr>
      </p:pic>
      <p:pic>
        <p:nvPicPr>
          <p:cNvPr id="72713" name="Picture 9" descr="C:\Users\Toshiba\Pictures\images (16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4114800"/>
            <a:ext cx="1014772" cy="990600"/>
          </a:xfrm>
          <a:prstGeom prst="rect">
            <a:avLst/>
          </a:prstGeom>
          <a:noFill/>
        </p:spPr>
      </p:pic>
      <p:pic>
        <p:nvPicPr>
          <p:cNvPr id="72714" name="Picture 10" descr="C:\Users\Toshiba\Pictures\преузимање (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5257800"/>
            <a:ext cx="104577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66" grpId="0" animBg="1" autoUpdateAnimBg="0"/>
      <p:bldP spid="27668" grpId="0" animBg="1" autoUpdateAnimBg="0"/>
      <p:bldP spid="27669" grpId="0" animBg="1" autoUpdateAnimBg="0"/>
      <p:bldP spid="27670" grpId="0" animBg="1" autoUpdateAnimBg="0"/>
      <p:bldP spid="27671" grpId="0" animBg="1"/>
      <p:bldP spid="27672" grpId="0" animBg="1"/>
      <p:bldP spid="2767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556</TotalTime>
  <Words>2054</Words>
  <Application>Microsoft Office PowerPoint</Application>
  <PresentationFormat>On-screen Show (4:3)</PresentationFormat>
  <Paragraphs>593</Paragraphs>
  <Slides>61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Civic</vt:lpstr>
      <vt:lpstr>METODOLOGIJA PEDAGOŠKIH ISTRAŽIVANJA</vt:lpstr>
      <vt:lpstr>METODOLOGIJA NIJE METODIKA!</vt:lpstr>
      <vt:lpstr>PowerPoint Presentation</vt:lpstr>
      <vt:lpstr>NE-NAUČNA METODA</vt:lpstr>
      <vt:lpstr>NAUČNA METODA</vt:lpstr>
      <vt:lpstr>NAUČNA METODA</vt:lpstr>
      <vt:lpstr>PowerPoint Presentation</vt:lpstr>
      <vt:lpstr>PowerPoint Presentation</vt:lpstr>
      <vt:lpstr>SVRHA ISTRAŽIVANJA</vt:lpstr>
      <vt:lpstr>PowerPoint Presentation</vt:lpstr>
      <vt:lpstr>KLASIČNI PERIOD</vt:lpstr>
      <vt:lpstr>PowerPoint Presentation</vt:lpstr>
      <vt:lpstr>PROSVETITELJSTVO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KRATKA VEŽBA (ISTRAŽIVANJE)</vt:lpstr>
      <vt:lpstr>Pigmalion u učionici (Rosenthal,1963)</vt:lpstr>
      <vt:lpstr>PowerPoint Presentation</vt:lpstr>
      <vt:lpstr>KRATKA VEŽBA (10-15 minuta) Q1</vt:lpstr>
      <vt:lpstr>CILJEVI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POZITIVIZAM</vt:lpstr>
      <vt:lpstr>POZITIVISTIČKI NACRT</vt:lpstr>
      <vt:lpstr>PowerPoint Presentation</vt:lpstr>
      <vt:lpstr>INTERPRETATIVNA PARADIGMA </vt:lpstr>
      <vt:lpstr>INTERPRETATVNO/ETNOGRAFSKI</vt:lpstr>
      <vt:lpstr>   NATURALISTIČKE METODE</vt:lpstr>
      <vt:lpstr>PowerPoint Presentation</vt:lpstr>
      <vt:lpstr>PowerPoint Presentation</vt:lpstr>
      <vt:lpstr>EMPIRIJSKI KRUG                     hipotetičko-deduktivni pristup</vt:lpstr>
      <vt:lpstr>POSMATRANJE</vt:lpstr>
      <vt:lpstr>PowerPoint Presentation</vt:lpstr>
      <vt:lpstr>INDUKCIJA</vt:lpstr>
      <vt:lpstr>DEDUKCIJA</vt:lpstr>
      <vt:lpstr>TESTIRANJE</vt:lpstr>
      <vt:lpstr>EVALUACIJA</vt:lpstr>
      <vt:lpstr>EMPIRIJSKI KRUG!</vt:lpstr>
      <vt:lpstr>PowerPoint Presentation</vt:lpstr>
      <vt:lpstr>(NE)POTVRĐIVANJE</vt:lpstr>
      <vt:lpstr>POTVRĐIVANJE</vt:lpstr>
      <vt:lpstr>NEPOTVRĐIVANJE</vt:lpstr>
      <vt:lpstr>PowerPoint Presentation</vt:lpstr>
      <vt:lpstr>KRITERIJUM</vt:lpstr>
      <vt:lpstr>VARIJABLE</vt:lpstr>
      <vt:lpstr>VARIAJBLE  PREMA VRSTI OBJEKATA</vt:lpstr>
      <vt:lpstr>VARIJABLE PREMA STEPENU KONTROLE</vt:lpstr>
      <vt:lpstr>VARIJABLE PREMA NAČINU MERENJA</vt:lpstr>
      <vt:lpstr>DVE VARIJABLE U ČETIRI RELACIJE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METODOLOGIJA PEDAGOŠKIH ISTRAŽANJA</dc:title>
  <dc:creator>Toshiba</dc:creator>
  <cp:lastModifiedBy>Pavle</cp:lastModifiedBy>
  <cp:revision>62</cp:revision>
  <dcterms:created xsi:type="dcterms:W3CDTF">2016-12-15T11:09:06Z</dcterms:created>
  <dcterms:modified xsi:type="dcterms:W3CDTF">2016-12-26T07:24:33Z</dcterms:modified>
</cp:coreProperties>
</file>