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67" r:id="rId2"/>
    <p:sldId id="301" r:id="rId3"/>
    <p:sldId id="307" r:id="rId4"/>
    <p:sldId id="308" r:id="rId5"/>
    <p:sldId id="302" r:id="rId6"/>
    <p:sldId id="279" r:id="rId7"/>
    <p:sldId id="280" r:id="rId8"/>
    <p:sldId id="281" r:id="rId9"/>
    <p:sldId id="309" r:id="rId10"/>
    <p:sldId id="311" r:id="rId11"/>
    <p:sldId id="312" r:id="rId12"/>
    <p:sldId id="310" r:id="rId13"/>
    <p:sldId id="283" r:id="rId14"/>
    <p:sldId id="284" r:id="rId15"/>
    <p:sldId id="285" r:id="rId16"/>
    <p:sldId id="286" r:id="rId17"/>
    <p:sldId id="288" r:id="rId18"/>
    <p:sldId id="289" r:id="rId19"/>
    <p:sldId id="292" r:id="rId20"/>
    <p:sldId id="293" r:id="rId21"/>
    <p:sldId id="294" r:id="rId22"/>
    <p:sldId id="295" r:id="rId23"/>
    <p:sldId id="270" r:id="rId24"/>
    <p:sldId id="262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263" r:id="rId45"/>
    <p:sldId id="264" r:id="rId46"/>
    <p:sldId id="265" r:id="rId47"/>
    <p:sldId id="321" r:id="rId48"/>
    <p:sldId id="318" r:id="rId49"/>
    <p:sldId id="320" r:id="rId50"/>
    <p:sldId id="319" r:id="rId51"/>
    <p:sldId id="314" r:id="rId52"/>
    <p:sldId id="316" r:id="rId53"/>
    <p:sldId id="259" r:id="rId54"/>
    <p:sldId id="317" r:id="rId55"/>
    <p:sldId id="260" r:id="rId56"/>
    <p:sldId id="303" r:id="rId57"/>
    <p:sldId id="304" r:id="rId58"/>
    <p:sldId id="305" r:id="rId59"/>
    <p:sldId id="306" r:id="rId60"/>
    <p:sldId id="322" r:id="rId61"/>
    <p:sldId id="323" r:id="rId62"/>
    <p:sldId id="32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92048-D885-41A6-BDC2-C51610E01AB8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256F-08B0-4AA3-944B-7C702D25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6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Zadržava se celokupni</a:t>
            </a:r>
            <a:r>
              <a:rPr lang="sr-Latn-RS" baseline="0" dirty="0" smtClean="0"/>
              <a:t> materijal, </a:t>
            </a:r>
          </a:p>
          <a:p>
            <a:r>
              <a:rPr lang="sr-Latn-RS" baseline="0" dirty="0" smtClean="0"/>
              <a:t>Traje od pola do nekoliko sekundi zavisno od modaliteta,</a:t>
            </a:r>
          </a:p>
          <a:p>
            <a:r>
              <a:rPr lang="sr-Latn-RS" baseline="0" dirty="0" smtClean="0"/>
              <a:t>Materijal je neosmišljen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256F-08B0-4AA3-944B-7C702D252E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7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Zadržava se celokupni</a:t>
            </a:r>
            <a:r>
              <a:rPr lang="sr-Latn-RS" baseline="0" dirty="0" smtClean="0"/>
              <a:t> materijal, </a:t>
            </a:r>
          </a:p>
          <a:p>
            <a:r>
              <a:rPr lang="sr-Latn-RS" baseline="0" dirty="0" smtClean="0"/>
              <a:t>Traje od pola do nekoliko sekundi zavisno od modaliteta,</a:t>
            </a:r>
          </a:p>
          <a:p>
            <a:r>
              <a:rPr lang="sr-Latn-RS" baseline="0" dirty="0" smtClean="0"/>
              <a:t>Materijal je neosmišljen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256F-08B0-4AA3-944B-7C702D252E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7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znano.st/um-i-mozak/5/dobro-raspolozenje-moze-dovesti-do-loseg-pamcenja/101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7B__Cwk7vY" TargetMode="External"/><Relationship Id="rId2" Type="http://schemas.openxmlformats.org/officeDocument/2006/relationships/hyperlink" Target="https://www.youtube.com/watch?v=PIBIP57uvL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1lea7811Q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1"/>
            <a:ext cx="8229600" cy="685799"/>
          </a:xfrm>
        </p:spPr>
        <p:txBody>
          <a:bodyPr>
            <a:normAutofit fontScale="90000"/>
          </a:bodyPr>
          <a:lstStyle/>
          <a:p>
            <a:r>
              <a:rPr lang="sr-Latn-RS" dirty="0"/>
              <a:t>Učenje i pamćenje povezani procesi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r-Latn-RS" dirty="0" smtClean="0">
                <a:solidFill>
                  <a:schemeClr val="tx1"/>
                </a:solidFill>
              </a:rPr>
              <a:t>Proces 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- </a:t>
            </a:r>
            <a:r>
              <a:rPr lang="sr-Latn-RS" u="sng" dirty="0" smtClean="0">
                <a:solidFill>
                  <a:schemeClr val="tx1"/>
                </a:solidFill>
              </a:rPr>
              <a:t>stvaranja</a:t>
            </a:r>
            <a:r>
              <a:rPr lang="sr-Latn-RS" dirty="0" smtClean="0">
                <a:solidFill>
                  <a:schemeClr val="tx1"/>
                </a:solidFill>
              </a:rPr>
              <a:t> zapisa, tragova (engrama),</a:t>
            </a:r>
          </a:p>
          <a:p>
            <a:pPr marL="457200" indent="-457200"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njihovog zadržavanja, i</a:t>
            </a:r>
          </a:p>
          <a:p>
            <a:pPr marL="457200" indent="-457200"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njihovog oživljavanja.</a:t>
            </a:r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Psihička struktura koja sadrži tri komponente: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1. Senzorno pamćenje (ultrakratkoročno pamćenje) – zadržavanje informacije u receptorima.</a:t>
            </a:r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>2. Kratkoročno pamćenje – obrada (analiza i ponavljanje), uloga pažnje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sr-Latn-RS" dirty="0" smtClean="0">
                <a:solidFill>
                  <a:schemeClr val="tx1"/>
                </a:solidFill>
              </a:rPr>
              <a:t>radna memorija)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endParaRPr lang="sr-Latn-RS" dirty="0" smtClean="0">
              <a:solidFill>
                <a:schemeClr val="tx1"/>
              </a:solidFill>
            </a:endParaRPr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>3. Dugoročno pamćenje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Šta se sve pamti?</a:t>
            </a:r>
            <a:r>
              <a:rPr lang="en-US" sz="3800" smtClean="0"/>
              <a:t> </a:t>
            </a:r>
            <a:r>
              <a:rPr lang="sl-SI" sz="3800" smtClean="0"/>
              <a:t/>
            </a:r>
            <a:br>
              <a:rPr lang="sl-SI" sz="3800" smtClean="0"/>
            </a:br>
            <a:r>
              <a:rPr lang="sr-Latn-CS" sz="3200" smtClean="0"/>
              <a:t>Fenomenolo</a:t>
            </a:r>
            <a:r>
              <a:rPr lang="sl-SI" sz="3200" smtClean="0"/>
              <a:t>ška analiza</a:t>
            </a:r>
            <a:endParaRPr lang="sr-Latn-CS" sz="32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sl-SI" smtClean="0"/>
              <a:t>Šta je ovo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sl-SI" smtClean="0"/>
              <a:t>Šta je bicikl?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sl-SI" smtClean="0"/>
              <a:t>Kada ste zadnji put vozili bicikl? 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sl-SI" smtClean="0"/>
              <a:t>Kako vozite bicikl?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sl-SI" smtClean="0"/>
          </a:p>
          <a:p>
            <a:pPr marL="533400" indent="-533400" eaLnBrk="1" hangingPunct="1"/>
            <a:endParaRPr lang="sl-SI" smtClean="0"/>
          </a:p>
          <a:p>
            <a:pPr marL="533400" indent="-533400" eaLnBrk="1" hangingPunct="1"/>
            <a:endParaRPr lang="sl-SI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sl-SI" smtClean="0"/>
          </a:p>
        </p:txBody>
      </p:sp>
      <p:pic>
        <p:nvPicPr>
          <p:cNvPr id="47110" name="Picture 6" descr="bi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3124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9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Sistemi/vrste pamćenja</a:t>
            </a:r>
            <a:endParaRPr lang="sr-Latn-C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153400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sz="2000" dirty="0" smtClean="0"/>
              <a:t>Zahteva identifikovanje perceptivnih odlika objekta, odvija se automatski i nije nužno vezano za mogućnost da se verbalno objasni šta je objekat ili </a:t>
            </a:r>
            <a:r>
              <a:rPr lang="en-US" sz="2000" dirty="0" err="1" smtClean="0"/>
              <a:t>kontekst</a:t>
            </a:r>
            <a:r>
              <a:rPr lang="en-US" sz="2000" dirty="0" smtClean="0"/>
              <a:t> u </a:t>
            </a:r>
            <a:r>
              <a:rPr lang="en-US" sz="2000" dirty="0" err="1" smtClean="0"/>
              <a:t>kojem</a:t>
            </a:r>
            <a:r>
              <a:rPr lang="en-US" sz="2000" dirty="0" smtClean="0"/>
              <a:t> </a:t>
            </a:r>
            <a:r>
              <a:rPr lang="en-US" sz="2000" dirty="0" err="1" smtClean="0"/>
              <a:t>ste</a:t>
            </a:r>
            <a:r>
              <a:rPr lang="en-US" sz="2000" dirty="0" smtClean="0"/>
              <a:t> </a:t>
            </a:r>
            <a:r>
              <a:rPr lang="en-US" sz="2000" dirty="0" err="1" smtClean="0"/>
              <a:t>ga</a:t>
            </a:r>
            <a:r>
              <a:rPr lang="en-US" sz="2000" dirty="0" smtClean="0"/>
              <a:t> </a:t>
            </a:r>
            <a:r>
              <a:rPr lang="en-US" sz="2000" dirty="0" err="1" smtClean="0"/>
              <a:t>prvi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sl-SI" sz="2000" dirty="0" smtClean="0"/>
              <a:t>zadnji put videli*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sz="2000" dirty="0" smtClean="0"/>
              <a:t>Zahteva svesno prisećanje naučenih informacija, nije vezano za kontekst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sz="2000" dirty="0" smtClean="0"/>
              <a:t>Zahteva svesno prisećanje iskustva koje je jedinstveno, vezano za prostorni i vremenski kontekst u našem životu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sz="2000" dirty="0" smtClean="0"/>
              <a:t>Ne može se ili se teško može prevesti u verbalni iskaz: obnavljanje naučene radnje se odvija automatski, nesvesno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2000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2000" dirty="0" smtClean="0"/>
              <a:t>*	</a:t>
            </a:r>
            <a:r>
              <a:rPr lang="sl-SI" sz="1800" dirty="0" smtClean="0"/>
              <a:t>Mnogi autori ne izdvajaju ovu vrstu pamćenja (perceptivno pamćenje) kao poseban sistem, već ga razmatraju u okviru sistema semantičkog pamćenja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sr-Latn-CS" sz="1800" dirty="0" smtClean="0"/>
          </a:p>
        </p:txBody>
      </p:sp>
    </p:spTree>
    <p:extLst>
      <p:ext uri="{BB962C8B-B14F-4D97-AF65-F5344CB8AC3E}">
        <p14:creationId xmlns:p14="http://schemas.microsoft.com/office/powerpoint/2010/main" val="8770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DUGOTRAJNA MEMORIJA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01" y="1424310"/>
            <a:ext cx="8193600" cy="3974817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“</a:t>
            </a:r>
            <a:r>
              <a:rPr lang="en-US" sz="2200" dirty="0" err="1"/>
              <a:t>Prošlog</a:t>
            </a:r>
            <a:r>
              <a:rPr lang="en-US" sz="2200" dirty="0"/>
              <a:t> </a:t>
            </a:r>
            <a:r>
              <a:rPr lang="en-US" sz="2200" dirty="0" err="1"/>
              <a:t>leta</a:t>
            </a:r>
            <a:r>
              <a:rPr lang="en-US" sz="2200" dirty="0"/>
              <a:t> </a:t>
            </a:r>
            <a:r>
              <a:rPr lang="en-US" sz="2200" dirty="0" err="1"/>
              <a:t>obišao</a:t>
            </a:r>
            <a:r>
              <a:rPr lang="en-US" sz="2200" dirty="0"/>
              <a:t> </a:t>
            </a:r>
            <a:r>
              <a:rPr lang="en-US" sz="2200" dirty="0" err="1"/>
              <a:t>sam</a:t>
            </a:r>
            <a:r>
              <a:rPr lang="en-US" sz="2200" dirty="0"/>
              <a:t> </a:t>
            </a:r>
            <a:r>
              <a:rPr lang="en-US" sz="2200" dirty="0" err="1"/>
              <a:t>Gaudijev</a:t>
            </a:r>
            <a:r>
              <a:rPr lang="en-US" sz="2200" dirty="0"/>
              <a:t> </a:t>
            </a:r>
            <a:r>
              <a:rPr lang="en-US" sz="2200" dirty="0" err="1"/>
              <a:t>muzej</a:t>
            </a:r>
            <a:r>
              <a:rPr lang="en-US" sz="2200" dirty="0"/>
              <a:t> u </a:t>
            </a:r>
            <a:r>
              <a:rPr lang="en-US" sz="2200" dirty="0" err="1"/>
              <a:t>Barseloni</a:t>
            </a:r>
            <a:r>
              <a:rPr lang="en-US" sz="2200" dirty="0"/>
              <a:t>, </a:t>
            </a:r>
            <a:r>
              <a:rPr lang="en-US" sz="2200" dirty="0" err="1"/>
              <a:t>kupao</a:t>
            </a:r>
            <a:r>
              <a:rPr lang="en-US" sz="2200" dirty="0"/>
              <a:t> </a:t>
            </a:r>
            <a:r>
              <a:rPr lang="en-US" sz="2200" dirty="0" err="1"/>
              <a:t>sam</a:t>
            </a:r>
            <a:r>
              <a:rPr lang="en-US" sz="2200" dirty="0"/>
              <a:t> se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plaži</a:t>
            </a:r>
            <a:r>
              <a:rPr lang="en-US" sz="2200" dirty="0"/>
              <a:t> u </a:t>
            </a:r>
            <a:r>
              <a:rPr lang="en-US" sz="2200" dirty="0" err="1"/>
              <a:t>Kasteldefelsu</a:t>
            </a:r>
            <a:r>
              <a:rPr lang="en-US" sz="2200" dirty="0"/>
              <a:t>,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smo</a:t>
            </a:r>
            <a:r>
              <a:rPr lang="en-US" sz="2200" dirty="0"/>
              <a:t> </a:t>
            </a:r>
            <a:r>
              <a:rPr lang="en-US" sz="2200" dirty="0" err="1"/>
              <a:t>videli</a:t>
            </a:r>
            <a:r>
              <a:rPr lang="en-US" sz="2200" dirty="0"/>
              <a:t> da je </a:t>
            </a:r>
            <a:r>
              <a:rPr lang="en-US" sz="2200" dirty="0" err="1"/>
              <a:t>tamo</a:t>
            </a:r>
            <a:r>
              <a:rPr lang="en-US" sz="2200" dirty="0"/>
              <a:t> </a:t>
            </a:r>
            <a:r>
              <a:rPr lang="en-US" sz="2200" dirty="0" err="1"/>
              <a:t>manja</a:t>
            </a:r>
            <a:r>
              <a:rPr lang="en-US" sz="2200" dirty="0"/>
              <a:t> </a:t>
            </a:r>
            <a:r>
              <a:rPr lang="en-US" sz="2200" dirty="0" err="1"/>
              <a:t>gužva</a:t>
            </a:r>
            <a:r>
              <a:rPr lang="en-US" sz="2200" dirty="0"/>
              <a:t> </a:t>
            </a:r>
            <a:r>
              <a:rPr lang="en-US" sz="2200" dirty="0" err="1"/>
              <a:t>nego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Barseloneti</a:t>
            </a:r>
            <a:r>
              <a:rPr lang="en-US" sz="2200" dirty="0"/>
              <a:t>, </a:t>
            </a:r>
            <a:r>
              <a:rPr lang="en-US" sz="2200" dirty="0" err="1"/>
              <a:t>mada</a:t>
            </a:r>
            <a:r>
              <a:rPr lang="en-US" sz="2200" dirty="0"/>
              <a:t> je more </a:t>
            </a:r>
            <a:r>
              <a:rPr lang="en-US" sz="2200" dirty="0" err="1"/>
              <a:t>bilo</a:t>
            </a:r>
            <a:r>
              <a:rPr lang="en-US" sz="2200" dirty="0"/>
              <a:t> </a:t>
            </a:r>
            <a:r>
              <a:rPr lang="en-US" sz="2200" dirty="0" err="1"/>
              <a:t>jako</a:t>
            </a:r>
            <a:r>
              <a:rPr lang="en-US" sz="2200" dirty="0"/>
              <a:t> </a:t>
            </a:r>
            <a:r>
              <a:rPr lang="en-US" sz="2200" dirty="0" err="1"/>
              <a:t>valovito</a:t>
            </a:r>
            <a:r>
              <a:rPr lang="en-US" sz="2200" dirty="0"/>
              <a:t> i </a:t>
            </a:r>
            <a:r>
              <a:rPr lang="en-US" sz="2200" dirty="0" err="1"/>
              <a:t>bila</a:t>
            </a:r>
            <a:r>
              <a:rPr lang="en-US" sz="2200" dirty="0"/>
              <a:t> je </a:t>
            </a:r>
            <a:r>
              <a:rPr lang="en-US" sz="2200" dirty="0" err="1"/>
              <a:t>velika</a:t>
            </a:r>
            <a:r>
              <a:rPr lang="en-US" sz="2200" dirty="0"/>
              <a:t> </a:t>
            </a:r>
            <a:r>
              <a:rPr lang="en-US" sz="2200" dirty="0" err="1"/>
              <a:t>sparina</a:t>
            </a:r>
            <a:r>
              <a:rPr lang="en-US" sz="2200" dirty="0"/>
              <a:t>, a </a:t>
            </a:r>
            <a:r>
              <a:rPr lang="en-US" sz="2200" dirty="0" err="1"/>
              <a:t>veče</a:t>
            </a:r>
            <a:r>
              <a:rPr lang="en-US" sz="2200" dirty="0"/>
              <a:t> </a:t>
            </a:r>
            <a:r>
              <a:rPr lang="en-US" sz="2200" dirty="0" err="1"/>
              <a:t>smo</a:t>
            </a:r>
            <a:r>
              <a:rPr lang="en-US" sz="2200" dirty="0"/>
              <a:t> </a:t>
            </a:r>
            <a:r>
              <a:rPr lang="en-US" sz="2200" dirty="0" err="1"/>
              <a:t>proveli</a:t>
            </a:r>
            <a:r>
              <a:rPr lang="en-US" sz="2200" dirty="0"/>
              <a:t> </a:t>
            </a:r>
            <a:r>
              <a:rPr lang="en-US" sz="2200" dirty="0" err="1"/>
              <a:t>pijući</a:t>
            </a:r>
            <a:r>
              <a:rPr lang="en-US" sz="2200" dirty="0"/>
              <a:t> </a:t>
            </a:r>
            <a:r>
              <a:rPr lang="en-US" sz="2200" dirty="0" err="1"/>
              <a:t>neko</a:t>
            </a:r>
            <a:r>
              <a:rPr lang="en-US" sz="2200" dirty="0"/>
              <a:t> </a:t>
            </a:r>
            <a:r>
              <a:rPr lang="en-US" sz="2200" dirty="0" err="1"/>
              <a:t>odlično</a:t>
            </a:r>
            <a:r>
              <a:rPr lang="en-US" sz="2200" dirty="0"/>
              <a:t> i </a:t>
            </a:r>
            <a:r>
              <a:rPr lang="en-US" sz="2200" dirty="0" err="1"/>
              <a:t>osvežavajuće</a:t>
            </a:r>
            <a:r>
              <a:rPr lang="en-US" sz="2200" dirty="0"/>
              <a:t> </a:t>
            </a:r>
            <a:r>
              <a:rPr lang="en-US" sz="2200" dirty="0" err="1"/>
              <a:t>belo</a:t>
            </a:r>
            <a:r>
              <a:rPr lang="en-US" sz="2200" dirty="0"/>
              <a:t> vino u </a:t>
            </a:r>
            <a:r>
              <a:rPr lang="en-US" sz="2200" dirty="0" err="1"/>
              <a:t>Gotskoj</a:t>
            </a:r>
            <a:r>
              <a:rPr lang="en-US" sz="2200" dirty="0"/>
              <a:t> </a:t>
            </a:r>
            <a:r>
              <a:rPr lang="en-US" sz="2200" dirty="0" err="1"/>
              <a:t>četvrti</a:t>
            </a:r>
            <a:r>
              <a:rPr lang="en-US" sz="2200" dirty="0"/>
              <a:t> i </a:t>
            </a:r>
            <a:r>
              <a:rPr lang="en-US" sz="2200" dirty="0" err="1"/>
              <a:t>slušajući</a:t>
            </a:r>
            <a:r>
              <a:rPr lang="en-US" sz="2200" dirty="0"/>
              <a:t> </a:t>
            </a:r>
            <a:r>
              <a:rPr lang="en-US" sz="2200" dirty="0" err="1"/>
              <a:t>svirače</a:t>
            </a:r>
            <a:r>
              <a:rPr lang="en-US" sz="2200" dirty="0"/>
              <a:t> </a:t>
            </a:r>
            <a:r>
              <a:rPr lang="en-US" sz="2200" dirty="0" err="1"/>
              <a:t>rumbe</a:t>
            </a:r>
            <a:r>
              <a:rPr lang="en-US" sz="2200" dirty="0"/>
              <a:t>.”</a:t>
            </a:r>
          </a:p>
          <a:p>
            <a:r>
              <a:rPr lang="en-US" sz="2200" dirty="0"/>
              <a:t>- </a:t>
            </a:r>
            <a:r>
              <a:rPr lang="en-US" sz="2200" i="1" dirty="0" err="1"/>
              <a:t>Koja</a:t>
            </a:r>
            <a:r>
              <a:rPr lang="en-US" sz="2200" i="1" dirty="0"/>
              <a:t> </a:t>
            </a:r>
            <a:r>
              <a:rPr lang="en-US" sz="2200" i="1" dirty="0" err="1"/>
              <a:t>vrsta</a:t>
            </a:r>
            <a:r>
              <a:rPr lang="en-US" sz="2200" i="1" dirty="0"/>
              <a:t> </a:t>
            </a:r>
            <a:r>
              <a:rPr lang="en-US" sz="2200" i="1" dirty="0" err="1"/>
              <a:t>pamćenja</a:t>
            </a:r>
            <a:r>
              <a:rPr lang="en-US" sz="2200" i="1" dirty="0"/>
              <a:t> je u </a:t>
            </a:r>
            <a:r>
              <a:rPr lang="en-US" sz="2200" i="1" dirty="0" err="1"/>
              <a:t>ovom</a:t>
            </a:r>
            <a:r>
              <a:rPr lang="en-US" sz="2200" i="1" dirty="0"/>
              <a:t> </a:t>
            </a:r>
            <a:r>
              <a:rPr lang="en-US" sz="2200" i="1" dirty="0" err="1"/>
              <a:t>iskazu</a:t>
            </a:r>
            <a:r>
              <a:rPr lang="en-US" sz="2200" i="1" dirty="0"/>
              <a:t>?</a:t>
            </a:r>
            <a:endParaRPr lang="en-US" sz="2200" dirty="0"/>
          </a:p>
          <a:p>
            <a:r>
              <a:rPr lang="en-US" sz="2200" dirty="0"/>
              <a:t>- </a:t>
            </a:r>
            <a:r>
              <a:rPr lang="en-US" sz="2200" dirty="0" err="1"/>
              <a:t>Informacije</a:t>
            </a:r>
            <a:r>
              <a:rPr lang="en-US" sz="2200" dirty="0"/>
              <a:t> u </a:t>
            </a:r>
            <a:r>
              <a:rPr lang="en-US" sz="2200" i="1" dirty="0" err="1"/>
              <a:t>epizodičkoj</a:t>
            </a:r>
            <a:r>
              <a:rPr lang="en-US" sz="2200" dirty="0"/>
              <a:t> </a:t>
            </a:r>
            <a:r>
              <a:rPr lang="en-US" sz="2200" dirty="0" err="1"/>
              <a:t>memoriji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čulne</a:t>
            </a:r>
            <a:r>
              <a:rPr lang="en-US" sz="2200" dirty="0"/>
              <a:t> </a:t>
            </a:r>
            <a:r>
              <a:rPr lang="en-US" sz="2200" dirty="0" err="1"/>
              <a:t>prirode</a:t>
            </a:r>
            <a:r>
              <a:rPr lang="en-US" sz="2200" dirty="0"/>
              <a:t>: </a:t>
            </a:r>
            <a:r>
              <a:rPr lang="en-US" sz="2200" dirty="0" err="1"/>
              <a:t>obići</a:t>
            </a:r>
            <a:r>
              <a:rPr lang="en-US" sz="2200" dirty="0"/>
              <a:t>, </a:t>
            </a:r>
            <a:r>
              <a:rPr lang="en-US" sz="2200" dirty="0" err="1"/>
              <a:t>kupati</a:t>
            </a:r>
            <a:r>
              <a:rPr lang="en-US" sz="2200" dirty="0"/>
              <a:t>, </a:t>
            </a:r>
            <a:r>
              <a:rPr lang="en-US" sz="2200" dirty="0" err="1"/>
              <a:t>videti</a:t>
            </a:r>
            <a:r>
              <a:rPr lang="en-US" sz="2200" dirty="0"/>
              <a:t>, </a:t>
            </a:r>
            <a:r>
              <a:rPr lang="en-US" sz="2200" dirty="0" err="1"/>
              <a:t>sparina</a:t>
            </a:r>
            <a:r>
              <a:rPr lang="en-US" sz="2200" dirty="0"/>
              <a:t>, </a:t>
            </a:r>
            <a:r>
              <a:rPr lang="en-US" sz="2200" dirty="0" err="1"/>
              <a:t>osvežavajuće</a:t>
            </a:r>
            <a:r>
              <a:rPr lang="en-US" sz="2200" dirty="0"/>
              <a:t>, </a:t>
            </a:r>
            <a:r>
              <a:rPr lang="en-US" sz="2200" dirty="0" err="1"/>
              <a:t>slušati</a:t>
            </a:r>
            <a:r>
              <a:rPr lang="en-US" sz="2200" dirty="0"/>
              <a:t>...</a:t>
            </a:r>
          </a:p>
          <a:p>
            <a:r>
              <a:rPr lang="en-US" sz="2200" i="1" dirty="0"/>
              <a:t>A </a:t>
            </a:r>
            <a:r>
              <a:rPr lang="en-US" sz="2200" i="1" dirty="0" err="1"/>
              <a:t>koje</a:t>
            </a:r>
            <a:r>
              <a:rPr lang="en-US" sz="2200" i="1" dirty="0"/>
              <a:t> </a:t>
            </a:r>
            <a:r>
              <a:rPr lang="en-US" sz="2200" i="1" dirty="0" err="1"/>
              <a:t>semantičke</a:t>
            </a:r>
            <a:r>
              <a:rPr lang="en-US" sz="2200" i="1" dirty="0"/>
              <a:t> </a:t>
            </a:r>
            <a:r>
              <a:rPr lang="en-US" sz="2200" i="1" dirty="0" err="1"/>
              <a:t>informacije</a:t>
            </a:r>
            <a:r>
              <a:rPr lang="en-US" sz="2200" i="1" dirty="0"/>
              <a:t> </a:t>
            </a:r>
            <a:r>
              <a:rPr lang="en-US" sz="2200" i="1" dirty="0" err="1"/>
              <a:t>su</a:t>
            </a:r>
            <a:r>
              <a:rPr lang="en-US" sz="2200" i="1" dirty="0"/>
              <a:t> </a:t>
            </a:r>
            <a:r>
              <a:rPr lang="en-US" sz="2200" i="1" dirty="0" err="1"/>
              <a:t>tu</a:t>
            </a:r>
            <a:r>
              <a:rPr lang="en-US" sz="2200" i="1" dirty="0"/>
              <a:t>? </a:t>
            </a:r>
          </a:p>
          <a:p>
            <a:r>
              <a:rPr lang="en-US" sz="2200" dirty="0"/>
              <a:t>Gaudi, </a:t>
            </a:r>
            <a:r>
              <a:rPr lang="en-US" sz="2200" dirty="0" err="1"/>
              <a:t>muzej</a:t>
            </a:r>
            <a:r>
              <a:rPr lang="en-US" sz="2200" dirty="0"/>
              <a:t>, </a:t>
            </a:r>
            <a:r>
              <a:rPr lang="en-US" sz="2200" dirty="0" err="1"/>
              <a:t>Barselona</a:t>
            </a:r>
            <a:r>
              <a:rPr lang="en-US" sz="2200" dirty="0"/>
              <a:t>, </a:t>
            </a:r>
            <a:r>
              <a:rPr lang="en-US" sz="2200" dirty="0" err="1"/>
              <a:t>Kasteldefels</a:t>
            </a:r>
            <a:r>
              <a:rPr lang="en-US" sz="2200" dirty="0"/>
              <a:t>, </a:t>
            </a:r>
            <a:r>
              <a:rPr lang="en-US" sz="2200" dirty="0" err="1"/>
              <a:t>Barseloneta</a:t>
            </a:r>
            <a:r>
              <a:rPr lang="en-US" sz="2200" dirty="0"/>
              <a:t>, more, </a:t>
            </a:r>
            <a:r>
              <a:rPr lang="en-US" sz="2200" dirty="0" err="1"/>
              <a:t>valovito</a:t>
            </a:r>
            <a:r>
              <a:rPr lang="en-US" sz="2200" dirty="0"/>
              <a:t>, </a:t>
            </a:r>
            <a:r>
              <a:rPr lang="en-US" sz="2200" dirty="0" err="1"/>
              <a:t>sparina</a:t>
            </a:r>
            <a:r>
              <a:rPr lang="en-US" sz="2200" dirty="0"/>
              <a:t>, vino, </a:t>
            </a:r>
            <a:r>
              <a:rPr lang="en-US" sz="2200" dirty="0" err="1"/>
              <a:t>osvežavajuće</a:t>
            </a:r>
            <a:r>
              <a:rPr lang="en-US" sz="2200" dirty="0"/>
              <a:t>, </a:t>
            </a:r>
            <a:r>
              <a:rPr lang="en-US" sz="2200" dirty="0" err="1"/>
              <a:t>Gotska</a:t>
            </a:r>
            <a:r>
              <a:rPr lang="en-US" sz="2200" dirty="0"/>
              <a:t> </a:t>
            </a:r>
            <a:r>
              <a:rPr lang="en-US" sz="2200" dirty="0" err="1"/>
              <a:t>četvrt</a:t>
            </a:r>
            <a:r>
              <a:rPr lang="en-US" sz="2200" dirty="0"/>
              <a:t>, rumba.</a:t>
            </a:r>
          </a:p>
          <a:p>
            <a:r>
              <a:rPr lang="en-US" sz="2200" dirty="0" err="1"/>
              <a:t>Npr</a:t>
            </a:r>
            <a:r>
              <a:rPr lang="en-US" sz="2200" dirty="0"/>
              <a:t>. “</a:t>
            </a:r>
            <a:r>
              <a:rPr lang="en-US" sz="2200" dirty="0" err="1"/>
              <a:t>muzej</a:t>
            </a:r>
            <a:r>
              <a:rPr lang="en-US" sz="2200" dirty="0"/>
              <a:t>” -  </a:t>
            </a:r>
            <a:r>
              <a:rPr lang="en-US" sz="2200" dirty="0" err="1"/>
              <a:t>usvajanje</a:t>
            </a:r>
            <a:r>
              <a:rPr lang="en-US" sz="2200" dirty="0"/>
              <a:t> </a:t>
            </a:r>
            <a:r>
              <a:rPr lang="en-US" sz="2200" dirty="0" err="1"/>
              <a:t>ovog</a:t>
            </a:r>
            <a:r>
              <a:rPr lang="en-US" sz="2200" dirty="0"/>
              <a:t> </a:t>
            </a:r>
            <a:r>
              <a:rPr lang="en-US" sz="2200" dirty="0" err="1"/>
              <a:t>pojma</a:t>
            </a:r>
            <a:r>
              <a:rPr lang="en-US" sz="2200" dirty="0"/>
              <a:t> i </a:t>
            </a:r>
            <a:r>
              <a:rPr lang="en-US" sz="2200" dirty="0" err="1"/>
              <a:t>smeštanje</a:t>
            </a:r>
            <a:r>
              <a:rPr lang="en-US" sz="2200" dirty="0"/>
              <a:t> u DM </a:t>
            </a:r>
            <a:r>
              <a:rPr lang="en-US" sz="2200" dirty="0" err="1"/>
              <a:t>znači</a:t>
            </a:r>
            <a:r>
              <a:rPr lang="en-US" sz="2200" dirty="0"/>
              <a:t> a) da </a:t>
            </a:r>
            <a:r>
              <a:rPr lang="en-US" sz="2200" dirty="0" err="1"/>
              <a:t>sam</a:t>
            </a:r>
            <a:r>
              <a:rPr lang="en-US" sz="2200" dirty="0"/>
              <a:t> </a:t>
            </a:r>
            <a:r>
              <a:rPr lang="en-US" sz="2200" dirty="0" err="1"/>
              <a:t>taj</a:t>
            </a:r>
            <a:r>
              <a:rPr lang="en-US" sz="2200" dirty="0"/>
              <a:t> </a:t>
            </a:r>
            <a:r>
              <a:rPr lang="en-US" sz="2200" dirty="0" err="1"/>
              <a:t>pojam</a:t>
            </a:r>
            <a:r>
              <a:rPr lang="en-US" sz="2200" dirty="0"/>
              <a:t> </a:t>
            </a:r>
            <a:r>
              <a:rPr lang="en-US" sz="2200" dirty="0" err="1"/>
              <a:t>odredio</a:t>
            </a:r>
            <a:r>
              <a:rPr lang="en-US" sz="2200" dirty="0"/>
              <a:t> </a:t>
            </a:r>
            <a:r>
              <a:rPr lang="en-US" sz="2200" dirty="0" err="1"/>
              <a:t>preko</a:t>
            </a:r>
            <a:r>
              <a:rPr lang="en-US" sz="2200" dirty="0"/>
              <a:t> </a:t>
            </a:r>
            <a:r>
              <a:rPr lang="en-US" sz="2200" dirty="0" err="1"/>
              <a:t>skupa</a:t>
            </a:r>
            <a:r>
              <a:rPr lang="en-US" sz="2200" dirty="0"/>
              <a:t> </a:t>
            </a:r>
            <a:r>
              <a:rPr lang="en-US" sz="2200" dirty="0" err="1"/>
              <a:t>odlika</a:t>
            </a:r>
            <a:r>
              <a:rPr lang="en-US" sz="2200" dirty="0"/>
              <a:t>, </a:t>
            </a:r>
            <a:r>
              <a:rPr lang="en-US" sz="2200" dirty="0" err="1"/>
              <a:t>ali</a:t>
            </a:r>
            <a:r>
              <a:rPr lang="en-US" sz="2200" dirty="0"/>
              <a:t> i b) da </a:t>
            </a:r>
            <a:r>
              <a:rPr lang="en-US" sz="2200" dirty="0" err="1"/>
              <a:t>sam</a:t>
            </a:r>
            <a:r>
              <a:rPr lang="en-US" sz="2200" dirty="0"/>
              <a:t> </a:t>
            </a:r>
            <a:r>
              <a:rPr lang="en-US" sz="2200" dirty="0" err="1"/>
              <a:t>ga</a:t>
            </a:r>
            <a:r>
              <a:rPr lang="en-US" sz="2200" dirty="0"/>
              <a:t> </a:t>
            </a:r>
            <a:r>
              <a:rPr lang="en-US" sz="2200" dirty="0" err="1"/>
              <a:t>smestio</a:t>
            </a:r>
            <a:r>
              <a:rPr lang="en-US" sz="2200" dirty="0"/>
              <a:t> u </a:t>
            </a:r>
            <a:r>
              <a:rPr lang="en-US" sz="2200" dirty="0" err="1"/>
              <a:t>određeni</a:t>
            </a:r>
            <a:r>
              <a:rPr lang="en-US" sz="2200" dirty="0"/>
              <a:t> </a:t>
            </a: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drugim</a:t>
            </a:r>
            <a:r>
              <a:rPr lang="en-US" sz="2200" dirty="0"/>
              <a:t> </a:t>
            </a:r>
            <a:r>
              <a:rPr lang="en-US" sz="2200" dirty="0" err="1"/>
              <a:t>pojmovima</a:t>
            </a:r>
            <a:r>
              <a:rPr lang="en-US" sz="2200" dirty="0"/>
              <a:t> (</a:t>
            </a:r>
            <a:r>
              <a:rPr lang="en-US" sz="2200" dirty="0" err="1"/>
              <a:t>eksponat</a:t>
            </a:r>
            <a:r>
              <a:rPr lang="en-US" sz="2200" dirty="0"/>
              <a:t>, </a:t>
            </a:r>
            <a:r>
              <a:rPr lang="en-US" sz="2200" dirty="0" err="1"/>
              <a:t>galerija</a:t>
            </a:r>
            <a:r>
              <a:rPr lang="en-US" sz="2200" dirty="0"/>
              <a:t>, </a:t>
            </a:r>
            <a:r>
              <a:rPr lang="en-US" sz="2200" dirty="0" err="1"/>
              <a:t>umetnost</a:t>
            </a:r>
            <a:r>
              <a:rPr lang="en-US" sz="2200" dirty="0"/>
              <a:t>...)</a:t>
            </a:r>
          </a:p>
          <a:p>
            <a:pPr>
              <a:buFont typeface="Times New Roman" pitchFamily="18" charset="0"/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07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Argumenti za postojanje različitih sistema/vrsta dugoročnog pamćenja </a:t>
            </a:r>
            <a:endParaRPr lang="sr-Latn-CS" sz="38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5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400" b="1" dirty="0" smtClean="0"/>
              <a:t>Razvoj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Najranije se javlja (u filogenetskom i ontogenetskom razvoju) proceduralno pamćenje, a najkasnije epizodno pamćenje i njegova posebna forma – autobiografsko pamćenje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b="1" dirty="0" smtClean="0"/>
              <a:t>Osetljivost u slučaju traumi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Epizodno pamćenje je posebno osetljivo na traume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b="1" dirty="0" smtClean="0"/>
              <a:t>Trajnost 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Proceduralno pamćenje je izuzetno trajno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Neka znanja su takođe veoma trajna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Emotivno snažno obojene epizode iz života (događaji “po prvi put”, traume..) dugo se pamte, ostale se lako zaboravljaju, odnosno modifikuju tokom prisećanja</a:t>
            </a:r>
          </a:p>
        </p:txBody>
      </p:sp>
    </p:spTree>
    <p:extLst>
      <p:ext uri="{BB962C8B-B14F-4D97-AF65-F5344CB8AC3E}">
        <p14:creationId xmlns:p14="http://schemas.microsoft.com/office/powerpoint/2010/main" val="7908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Neurofiziologija pamćenja</a:t>
            </a:r>
            <a:endParaRPr lang="sr-Latn-C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149725"/>
          </a:xfrm>
        </p:spPr>
        <p:txBody>
          <a:bodyPr/>
          <a:lstStyle/>
          <a:p>
            <a:pPr eaLnBrk="1" hangingPunct="1"/>
            <a:r>
              <a:rPr lang="sl-SI" sz="2400" dirty="0" smtClean="0"/>
              <a:t>Proceduralno pamćenje: mali mozak, bazalne ganglije, motorni korteks</a:t>
            </a:r>
          </a:p>
          <a:p>
            <a:pPr eaLnBrk="1" hangingPunct="1"/>
            <a:r>
              <a:rPr lang="sl-SI" sz="2400" dirty="0" smtClean="0"/>
              <a:t>Semantičko pamćenje: različiti delovi neokorteksa, pretežno leva hemisfera</a:t>
            </a:r>
          </a:p>
          <a:p>
            <a:pPr eaLnBrk="1" hangingPunct="1"/>
            <a:r>
              <a:rPr lang="en-US" sz="2400" dirty="0" err="1" smtClean="0"/>
              <a:t>Epi</a:t>
            </a:r>
            <a:r>
              <a:rPr lang="sl-SI" sz="2400" dirty="0" smtClean="0"/>
              <a:t>zodno pamćenje: različiti delovi neokorteksa, pretežno frontalni režanj i pretežno desna hemisfera</a:t>
            </a:r>
          </a:p>
          <a:p>
            <a:pPr eaLnBrk="1" hangingPunct="1">
              <a:buFont typeface="Wingdings" pitchFamily="2" charset="2"/>
              <a:buNone/>
            </a:pPr>
            <a:endParaRPr lang="sl-SI" sz="2400" dirty="0" smtClean="0"/>
          </a:p>
          <a:p>
            <a:pPr eaLnBrk="1" hangingPunct="1"/>
            <a:r>
              <a:rPr lang="sl-SI" sz="2400" dirty="0" smtClean="0"/>
              <a:t>Za konsolidaciju pamćenja, tj. prelazak u dugoročnu memoriju – hipokampus</a:t>
            </a:r>
          </a:p>
          <a:p>
            <a:pPr eaLnBrk="1" hangingPunct="1"/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3306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Dubina obrade informacija - demonstracija</a:t>
            </a:r>
            <a:endParaRPr lang="sr-Latn-CS" sz="38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2400" smtClean="0"/>
              <a:t>Imate 10 sekundi za rešavanje sledećeg zadatka: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1. Koliko samoglasnika ima u sledećim rečima?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Šopen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Rembrant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Roden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Betoven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Čajkovski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Pikaso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5262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Dubina obrade informacija - demonstracija</a:t>
            </a:r>
            <a:endParaRPr lang="sr-Latn-CS" sz="38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2400" smtClean="0"/>
              <a:t>Imate 10 sekundi za rešavanje sledećeg zadatka: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2. Kojeg umetnika naročito cenite?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Renoar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Šostakovič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Mikelanđelo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Mocart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Vagner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Gogen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400" smtClean="0"/>
          </a:p>
        </p:txBody>
      </p:sp>
    </p:spTree>
    <p:extLst>
      <p:ext uri="{BB962C8B-B14F-4D97-AF65-F5344CB8AC3E}">
        <p14:creationId xmlns:p14="http://schemas.microsoft.com/office/powerpoint/2010/main" val="4559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Dubina obrade informacija - demonstracija </a:t>
            </a:r>
            <a:endParaRPr lang="sr-Latn-CS" sz="38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6858000" cy="4149725"/>
          </a:xfrm>
        </p:spPr>
        <p:txBody>
          <a:bodyPr/>
          <a:lstStyle/>
          <a:p>
            <a:pPr eaLnBrk="1" hangingPunct="1"/>
            <a:r>
              <a:rPr lang="sl-SI" smtClean="0"/>
              <a:t>Pitanje br 1: Koliko samoglasnika ima u sledećim rečima</a:t>
            </a:r>
          </a:p>
          <a:p>
            <a:pPr lvl="1" eaLnBrk="1" hangingPunct="1"/>
            <a:r>
              <a:rPr lang="sl-SI" smtClean="0"/>
              <a:t>Koja su imena bila na spisku?</a:t>
            </a:r>
          </a:p>
          <a:p>
            <a:pPr lvl="1" eaLnBrk="1" hangingPunct="1"/>
            <a:endParaRPr lang="sl-SI" smtClean="0"/>
          </a:p>
          <a:p>
            <a:pPr eaLnBrk="1" hangingPunct="1"/>
            <a:r>
              <a:rPr lang="sl-SI" smtClean="0"/>
              <a:t>Pitanje br 2: Kojeg umetnika naročito cenite?</a:t>
            </a:r>
          </a:p>
          <a:p>
            <a:pPr lvl="1" eaLnBrk="1" hangingPunct="1"/>
            <a:r>
              <a:rPr lang="sl-SI" smtClean="0"/>
              <a:t>Koja su imena bila na spisku?</a:t>
            </a:r>
          </a:p>
          <a:p>
            <a:pPr lvl="1" eaLnBrk="1" hangingPunct="1">
              <a:buFont typeface="Wingdings" pitchFamily="2" charset="2"/>
              <a:buNone/>
            </a:pPr>
            <a:endParaRPr lang="sl-SI" smtClean="0"/>
          </a:p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345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Dubina obrade informacija</a:t>
            </a:r>
            <a:r>
              <a:rPr lang="sl-SI" sz="3800" smtClean="0"/>
              <a:t> - primer</a:t>
            </a:r>
            <a:endParaRPr lang="sr-Latn-CS" sz="380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477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974725" y="5522913"/>
            <a:ext cx="7940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/>
              <a:t>Šahisti dobro pamte raspored figura iz stvarne šahovske partije.</a:t>
            </a:r>
          </a:p>
          <a:p>
            <a:pPr eaLnBrk="1" hangingPunct="1"/>
            <a:r>
              <a:rPr lang="sl-SI" dirty="0"/>
              <a:t>Raspored nasumično razmeštenih figura teško uče i loše pamte zato što nema smisla.</a:t>
            </a:r>
          </a:p>
          <a:p>
            <a:pPr eaLnBrk="1" hangingPunct="1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8892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Prisećanje - demonstracija</a:t>
            </a:r>
            <a:endParaRPr lang="sr-Latn-C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l-SI" dirty="0" smtClean="0"/>
              <a:t>Imate 10 sekundi da zapamtite sledeće reči:</a:t>
            </a:r>
          </a:p>
          <a:p>
            <a:pPr eaLnBrk="1" hangingPunct="1">
              <a:buFont typeface="Wingdings" pitchFamily="2" charset="2"/>
              <a:buNone/>
            </a:pPr>
            <a:endParaRPr lang="sl-SI" dirty="0" smtClean="0"/>
          </a:p>
          <a:p>
            <a:pPr eaLnBrk="1" hangingPunct="1">
              <a:buFont typeface="Wingdings" pitchFamily="2" charset="2"/>
              <a:buNone/>
            </a:pPr>
            <a:r>
              <a:rPr lang="sl-SI" dirty="0" smtClean="0"/>
              <a:t>Med				Krevet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dirty="0" smtClean="0"/>
              <a:t>Kolač				Umor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dirty="0" smtClean="0"/>
              <a:t>Šećer				San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dirty="0" smtClean="0"/>
              <a:t>Ukus				Odmor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32035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sl-SI" sz="3800" dirty="0" smtClean="0"/>
              <a:t>Pamćenje kao proces – Etkinson i Šifrin</a:t>
            </a:r>
            <a:endParaRPr lang="sr-Latn-CS" sz="38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924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>
                <a:solidFill>
                  <a:srgbClr val="7030A0"/>
                </a:solidFill>
              </a:rPr>
              <a:t>Psihička struktura koja sadrži tri komponente</a:t>
            </a:r>
            <a:r>
              <a:rPr lang="sr-Latn-RS" sz="2400" dirty="0"/>
              <a:t>:</a:t>
            </a:r>
            <a:br>
              <a:rPr lang="sr-Latn-RS" sz="2400" dirty="0"/>
            </a:br>
            <a:endParaRPr lang="en-US" sz="2400" dirty="0" smtClean="0"/>
          </a:p>
          <a:p>
            <a:pPr eaLnBrk="1" hangingPunct="1"/>
            <a:r>
              <a:rPr lang="sl-SI" sz="2400" dirty="0" smtClean="0"/>
              <a:t>Senzorno pamćenje (senzorni registar)</a:t>
            </a:r>
          </a:p>
          <a:p>
            <a:r>
              <a:rPr lang="sl-SI" sz="2400" dirty="0" smtClean="0"/>
              <a:t>Kratkoročno </a:t>
            </a:r>
            <a:r>
              <a:rPr lang="sl-SI" sz="2400" dirty="0"/>
              <a:t>pamćenje </a:t>
            </a:r>
            <a:r>
              <a:rPr lang="sl-SI" sz="2400" dirty="0" smtClean="0"/>
              <a:t>(radna memorija)</a:t>
            </a:r>
          </a:p>
          <a:p>
            <a:r>
              <a:rPr lang="sl-SI" sz="2400" dirty="0" smtClean="0"/>
              <a:t>Dugoročno pamćenje</a:t>
            </a:r>
            <a:br>
              <a:rPr lang="sl-SI" sz="2400" dirty="0" smtClean="0"/>
            </a:br>
            <a:endParaRPr lang="de-DE" sz="2400" dirty="0" smtClean="0"/>
          </a:p>
          <a:p>
            <a:pPr eaLnBrk="1" hangingPunct="1"/>
            <a:r>
              <a:rPr lang="sl-SI" sz="2400" dirty="0" smtClean="0"/>
              <a:t>Uslovi konsolidacije informacija (prelaska iz kratkoročne u dugoročnu memoriju: </a:t>
            </a:r>
          </a:p>
          <a:p>
            <a:pPr lvl="1" eaLnBrk="1" hangingPunct="1"/>
            <a:r>
              <a:rPr lang="sl-SI" sz="2400" dirty="0" smtClean="0"/>
              <a:t>Pažnja</a:t>
            </a:r>
          </a:p>
          <a:p>
            <a:pPr lvl="1" eaLnBrk="1" hangingPunct="1"/>
            <a:r>
              <a:rPr lang="sl-SI" sz="2400" dirty="0" smtClean="0"/>
              <a:t>Ponavljanje</a:t>
            </a:r>
          </a:p>
          <a:p>
            <a:pPr lvl="1" eaLnBrk="1" hangingPunct="1"/>
            <a:r>
              <a:rPr lang="sl-SI" sz="2400" dirty="0" smtClean="0"/>
              <a:t>Osmišljavanje (analiza, dubina obrade)</a:t>
            </a:r>
          </a:p>
        </p:txBody>
      </p:sp>
    </p:spTree>
    <p:extLst>
      <p:ext uri="{BB962C8B-B14F-4D97-AF65-F5344CB8AC3E}">
        <p14:creationId xmlns:p14="http://schemas.microsoft.com/office/powerpoint/2010/main" val="23300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Sećanje kao rekonstrukcija - Bartlet</a:t>
            </a:r>
            <a:endParaRPr lang="sr-Latn-CS" sz="3800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378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Praznine i nejasnoće u sećanju se dopunjavaju konstrukcijama - izmišljenim, dodatim ili iskrivljenim informacijama</a:t>
            </a:r>
            <a:r>
              <a:rPr lang="sr-Latn-C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Rekonstrukcija se odvija automatski, nesvesno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Rekonstrukcija se rukovodi težnjom za osmišljavanjem </a:t>
            </a:r>
            <a:r>
              <a:rPr lang="sl-SI" smtClean="0">
                <a:sym typeface="Symbol" pitchFamily="18" charset="2"/>
              </a:rPr>
              <a:t> RACIONALIZACIJA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ym typeface="Symbol" pitchFamily="18" charset="2"/>
              </a:rPr>
              <a:t>Rekonstrukcija se vrši u skladu sa našim postojećim znanjima, stavovima, iskustvima...  PROCES ASIMILACIJE </a:t>
            </a:r>
          </a:p>
        </p:txBody>
      </p:sp>
    </p:spTree>
    <p:extLst>
      <p:ext uri="{BB962C8B-B14F-4D97-AF65-F5344CB8AC3E}">
        <p14:creationId xmlns:p14="http://schemas.microsoft.com/office/powerpoint/2010/main" val="39639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Prisećanje - demonstracija</a:t>
            </a:r>
            <a:endParaRPr lang="sr-Latn-C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l-SI" sz="2400" smtClean="0"/>
              <a:t>Koje od sledećih reči su se nalazile na spisku?</a:t>
            </a:r>
          </a:p>
          <a:p>
            <a:pPr eaLnBrk="1" hangingPunct="1">
              <a:buFont typeface="Wingdings" pitchFamily="2" charset="2"/>
              <a:buNone/>
            </a:pPr>
            <a:endParaRPr lang="sl-SI" sz="2400" smtClean="0"/>
          </a:p>
          <a:p>
            <a:pPr eaLnBrk="1" hangingPunct="1">
              <a:buFont typeface="Wingdings" pitchFamily="2" charset="2"/>
              <a:buNone/>
            </a:pPr>
            <a:r>
              <a:rPr lang="sl-SI" sz="2400" smtClean="0"/>
              <a:t>Kuća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400" smtClean="0"/>
              <a:t>Pas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400" smtClean="0"/>
              <a:t>Slatko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400" smtClean="0"/>
              <a:t>Krompir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400" smtClean="0"/>
              <a:t>Oblak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400" smtClean="0"/>
              <a:t>Spavanje</a:t>
            </a:r>
          </a:p>
          <a:p>
            <a:pPr eaLnBrk="1" hangingPunct="1">
              <a:buFont typeface="Wingdings" pitchFamily="2" charset="2"/>
              <a:buNone/>
            </a:pPr>
            <a:endParaRPr lang="sl-SI" sz="2400" smtClean="0"/>
          </a:p>
        </p:txBody>
      </p:sp>
    </p:spTree>
    <p:extLst>
      <p:ext uri="{BB962C8B-B14F-4D97-AF65-F5344CB8AC3E}">
        <p14:creationId xmlns:p14="http://schemas.microsoft.com/office/powerpoint/2010/main" val="20038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Sećanje kao rekonstrukcija – lažna sećanja</a:t>
            </a:r>
            <a:endParaRPr lang="sr-Latn-CS" sz="38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1905000" cy="3886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sl-SI" smtClean="0"/>
          </a:p>
          <a:p>
            <a:pPr eaLnBrk="1" hangingPunct="1">
              <a:buFont typeface="Wingdings" pitchFamily="2" charset="2"/>
              <a:buNone/>
            </a:pPr>
            <a:r>
              <a:rPr lang="sl-SI" smtClean="0"/>
              <a:t>Kuća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mtClean="0"/>
              <a:t>Pas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mtClean="0"/>
              <a:t>Slatko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mtClean="0"/>
              <a:t>Krompir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mtClean="0"/>
              <a:t>Oblak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mtClean="0"/>
              <a:t>Spavanje </a:t>
            </a:r>
          </a:p>
          <a:p>
            <a:pPr eaLnBrk="1" hangingPunct="1">
              <a:buFont typeface="Wingdings" pitchFamily="2" charset="2"/>
              <a:buNone/>
            </a:pPr>
            <a:endParaRPr lang="sl-SI" smtClean="0"/>
          </a:p>
          <a:p>
            <a:pPr eaLnBrk="1" hangingPunct="1">
              <a:buFont typeface="Wingdings" pitchFamily="2" charset="2"/>
              <a:buNone/>
            </a:pPr>
            <a:endParaRPr lang="sr-Latn-CS" smtClean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581400" y="2133600"/>
            <a:ext cx="5029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l-SI" sz="2800" dirty="0"/>
              <a:t>Med			Krevet</a:t>
            </a:r>
          </a:p>
          <a:p>
            <a:r>
              <a:rPr lang="sl-SI" sz="2800" dirty="0"/>
              <a:t>Kolač			Umor</a:t>
            </a:r>
          </a:p>
          <a:p>
            <a:r>
              <a:rPr lang="sl-SI" sz="2800" dirty="0"/>
              <a:t>Šećer		</a:t>
            </a:r>
            <a:r>
              <a:rPr lang="sl-SI" sz="2800" dirty="0" smtClean="0"/>
              <a:t>	San</a:t>
            </a:r>
            <a:endParaRPr lang="sl-SI" sz="2800" dirty="0"/>
          </a:p>
          <a:p>
            <a:r>
              <a:rPr lang="sl-SI" sz="2800" dirty="0"/>
              <a:t>Ukus			Odmor</a:t>
            </a:r>
            <a:endParaRPr lang="sr-Latn-CS" sz="2800" dirty="0"/>
          </a:p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5975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Autobiografska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Memorija </a:t>
            </a:r>
            <a:r>
              <a:rPr lang="pl-PL" dirty="0"/>
              <a:t>za događaje vezane za nas same i</a:t>
            </a:r>
          </a:p>
          <a:p>
            <a:pPr marL="0" indent="0">
              <a:buNone/>
            </a:pPr>
            <a:r>
              <a:rPr lang="sr-Latn-RS" dirty="0" smtClean="0"/>
              <a:t>različit</a:t>
            </a:r>
            <a:r>
              <a:rPr lang="en-US" dirty="0" smtClean="0"/>
              <a:t>a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(</a:t>
            </a:r>
            <a:r>
              <a:rPr lang="en-US" dirty="0" err="1"/>
              <a:t>Neisser</a:t>
            </a:r>
            <a:r>
              <a:rPr lang="en-US" dirty="0"/>
              <a:t>, 1989</a:t>
            </a:r>
            <a:r>
              <a:rPr lang="en-US" dirty="0" smtClean="0"/>
              <a:t>)</a:t>
            </a:r>
            <a:r>
              <a:rPr lang="sr-Latn-RS" dirty="0" smtClean="0"/>
              <a:t> - </a:t>
            </a:r>
            <a:r>
              <a:rPr lang="nn-NO" dirty="0"/>
              <a:t>definiše naš identitet i služi kao veza </a:t>
            </a:r>
            <a:r>
              <a:rPr lang="nn-NO" dirty="0" smtClean="0"/>
              <a:t>za</a:t>
            </a:r>
            <a:r>
              <a:rPr lang="sr-Latn-RS" dirty="0" smtClean="0"/>
              <a:t> </a:t>
            </a:r>
            <a:r>
              <a:rPr lang="vi-VN" dirty="0" smtClean="0"/>
              <a:t>događaje </a:t>
            </a:r>
            <a:r>
              <a:rPr lang="vi-VN" dirty="0"/>
              <a:t>iz privatne i javne sfere</a:t>
            </a:r>
            <a:endParaRPr lang="sr-Latn-R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/>
              <a:t>sećanja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specifična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i </a:t>
            </a:r>
            <a:r>
              <a:rPr lang="en-US" dirty="0" err="1" smtClean="0"/>
              <a:t>memoriju</a:t>
            </a:r>
            <a:r>
              <a:rPr lang="sr-Latn-R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raznovrsne</a:t>
            </a:r>
            <a:r>
              <a:rPr lang="en-US" dirty="0"/>
              <a:t> </a:t>
            </a:r>
            <a:r>
              <a:rPr lang="en-US" dirty="0" err="1"/>
              <a:t>činjenice</a:t>
            </a:r>
            <a:r>
              <a:rPr lang="en-US" dirty="0"/>
              <a:t> o </a:t>
            </a:r>
            <a:r>
              <a:rPr lang="en-US" dirty="0" err="1"/>
              <a:t>sopstvenom</a:t>
            </a:r>
            <a:r>
              <a:rPr lang="en-US" dirty="0"/>
              <a:t> </a:t>
            </a:r>
            <a:r>
              <a:rPr lang="en-US" dirty="0" err="1"/>
              <a:t>životu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–</a:t>
            </a:r>
            <a:r>
              <a:rPr lang="sr-Latn-RS" dirty="0" smtClean="0"/>
              <a:t> </a:t>
            </a:r>
            <a:r>
              <a:rPr lang="en-US" dirty="0" err="1" smtClean="0"/>
              <a:t>Kupovanje</a:t>
            </a:r>
            <a:r>
              <a:rPr lang="en-US" dirty="0" smtClean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 (</a:t>
            </a:r>
            <a:r>
              <a:rPr lang="en-US" dirty="0" err="1"/>
              <a:t>specifično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pt-BR" dirty="0"/>
              <a:t>–Znanje o tome da posedujem automobil (činjenica </a:t>
            </a:r>
            <a:r>
              <a:rPr lang="pt-BR" dirty="0" smtClean="0"/>
              <a:t>o</a:t>
            </a:r>
            <a:r>
              <a:rPr lang="sr-Latn-RS" dirty="0" smtClean="0"/>
              <a:t> </a:t>
            </a:r>
            <a:r>
              <a:rPr lang="en-US" dirty="0" err="1" smtClean="0"/>
              <a:t>meni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Osigurava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 smtClean="0"/>
              <a:t>svest</a:t>
            </a:r>
            <a:r>
              <a:rPr lang="en-US" dirty="0" smtClean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i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neprekidno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života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1"/>
            <a:ext cx="8229600" cy="685799"/>
          </a:xfrm>
        </p:spPr>
        <p:txBody>
          <a:bodyPr>
            <a:normAutofit fontScale="90000"/>
          </a:bodyPr>
          <a:lstStyle/>
          <a:p>
            <a:r>
              <a:rPr lang="sr-Latn-RS" dirty="0"/>
              <a:t>Učenje i pamćenje povezani procesi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1"/>
                </a:solidFill>
              </a:rPr>
              <a:t>Proces 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- </a:t>
            </a:r>
            <a:r>
              <a:rPr lang="sr-Latn-RS" u="sng" dirty="0" smtClean="0">
                <a:solidFill>
                  <a:schemeClr val="tx1"/>
                </a:solidFill>
              </a:rPr>
              <a:t>stvaranja</a:t>
            </a:r>
            <a:r>
              <a:rPr lang="sr-Latn-RS" dirty="0" smtClean="0">
                <a:solidFill>
                  <a:schemeClr val="tx1"/>
                </a:solidFill>
              </a:rPr>
              <a:t> zapisa, tragova (engrama),</a:t>
            </a:r>
          </a:p>
          <a:p>
            <a:pPr marL="457200" indent="-457200"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njihovog zadržavanja, i</a:t>
            </a:r>
          </a:p>
          <a:p>
            <a:pPr marL="457200" indent="-457200" algn="just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njihovog oživljavanja.</a:t>
            </a:r>
          </a:p>
          <a:p>
            <a:pPr algn="just"/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sl-SI" sz="3800" dirty="0" smtClean="0"/>
              <a:t>Pamćenje kao proces – Etkinson i Šifrin</a:t>
            </a:r>
            <a:endParaRPr lang="sr-Latn-CS" sz="38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924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>
                <a:solidFill>
                  <a:srgbClr val="7030A0"/>
                </a:solidFill>
              </a:rPr>
              <a:t>Psihička struktura koja sadrži tri komponente</a:t>
            </a:r>
            <a:r>
              <a:rPr lang="sr-Latn-RS" sz="2400" dirty="0"/>
              <a:t>:</a:t>
            </a:r>
            <a:br>
              <a:rPr lang="sr-Latn-RS" sz="2400" dirty="0"/>
            </a:br>
            <a:endParaRPr lang="en-US" sz="2400" dirty="0" smtClean="0"/>
          </a:p>
          <a:p>
            <a:pPr eaLnBrk="1" hangingPunct="1"/>
            <a:r>
              <a:rPr lang="sl-SI" sz="2400" dirty="0" smtClean="0"/>
              <a:t>Senzorno pamćenje (senzorni registar)</a:t>
            </a:r>
          </a:p>
          <a:p>
            <a:r>
              <a:rPr lang="sl-SI" sz="2400" dirty="0" smtClean="0"/>
              <a:t>Kratkoročno </a:t>
            </a:r>
            <a:r>
              <a:rPr lang="sl-SI" sz="2400" dirty="0"/>
              <a:t>pamćenje </a:t>
            </a:r>
            <a:r>
              <a:rPr lang="sl-SI" sz="2400" dirty="0" smtClean="0"/>
              <a:t>(radna memorija)</a:t>
            </a:r>
          </a:p>
          <a:p>
            <a:r>
              <a:rPr lang="sl-SI" sz="2400" dirty="0" smtClean="0"/>
              <a:t>Dugoročno pamćenje</a:t>
            </a:r>
            <a:br>
              <a:rPr lang="sl-SI" sz="2400" dirty="0" smtClean="0"/>
            </a:br>
            <a:endParaRPr lang="de-DE" sz="2400" dirty="0" smtClean="0"/>
          </a:p>
          <a:p>
            <a:pPr eaLnBrk="1" hangingPunct="1"/>
            <a:r>
              <a:rPr lang="sl-SI" sz="2400" dirty="0" smtClean="0"/>
              <a:t>Uslovi konsolidacije informacija (prelaska iz kratkoročne u dugoročnu memoriju: </a:t>
            </a:r>
          </a:p>
          <a:p>
            <a:pPr lvl="1" eaLnBrk="1" hangingPunct="1"/>
            <a:r>
              <a:rPr lang="sl-SI" sz="2400" dirty="0" smtClean="0"/>
              <a:t>Pažnja</a:t>
            </a:r>
          </a:p>
          <a:p>
            <a:pPr lvl="1" eaLnBrk="1" hangingPunct="1"/>
            <a:r>
              <a:rPr lang="sl-SI" sz="2400" dirty="0" smtClean="0"/>
              <a:t>Ponavljanje</a:t>
            </a:r>
          </a:p>
          <a:p>
            <a:pPr lvl="1" eaLnBrk="1" hangingPunct="1"/>
            <a:r>
              <a:rPr lang="sl-SI" sz="2400" dirty="0" smtClean="0"/>
              <a:t>Osmišljavanje (analiza, dubina obrade)</a:t>
            </a:r>
          </a:p>
        </p:txBody>
      </p:sp>
    </p:spTree>
    <p:extLst>
      <p:ext uri="{BB962C8B-B14F-4D97-AF65-F5344CB8AC3E}">
        <p14:creationId xmlns:p14="http://schemas.microsoft.com/office/powerpoint/2010/main" val="6157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SENZORNA MEMORIJA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0" y="1066801"/>
            <a:ext cx="8306519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Produženo</a:t>
            </a:r>
            <a:r>
              <a:rPr lang="en-US" dirty="0" smtClean="0"/>
              <a:t> </a:t>
            </a:r>
            <a:r>
              <a:rPr lang="en-US" dirty="0" err="1" smtClean="0"/>
              <a:t>dejstvo</a:t>
            </a:r>
            <a:r>
              <a:rPr lang="en-US" dirty="0" smtClean="0"/>
              <a:t> </a:t>
            </a:r>
            <a:r>
              <a:rPr lang="en-US" dirty="0" err="1" smtClean="0"/>
              <a:t>stimulusa</a:t>
            </a:r>
            <a:r>
              <a:rPr lang="en-US" dirty="0" smtClean="0"/>
              <a:t> i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prestanka</a:t>
            </a:r>
            <a:r>
              <a:rPr lang="en-US" dirty="0" smtClean="0"/>
              <a:t> </a:t>
            </a:r>
            <a:r>
              <a:rPr lang="en-US" dirty="0" err="1" smtClean="0"/>
              <a:t>njegovog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opažanja</a:t>
            </a:r>
            <a:endParaRPr lang="en-US" dirty="0" smtClean="0"/>
          </a:p>
          <a:p>
            <a:pPr lvl="1"/>
            <a:r>
              <a:rPr lang="en-US" dirty="0" err="1" smtClean="0"/>
              <a:t>ikonička</a:t>
            </a:r>
            <a:r>
              <a:rPr lang="en-US" dirty="0" smtClean="0"/>
              <a:t> i </a:t>
            </a:r>
            <a:r>
              <a:rPr lang="en-US" dirty="0" err="1" smtClean="0"/>
              <a:t>ehoička</a:t>
            </a:r>
            <a:r>
              <a:rPr lang="en-US" dirty="0" smtClean="0"/>
              <a:t> </a:t>
            </a:r>
            <a:r>
              <a:rPr lang="en-US" dirty="0" err="1" smtClean="0"/>
              <a:t>memorija</a:t>
            </a:r>
            <a:endParaRPr lang="en-US" dirty="0" smtClean="0"/>
          </a:p>
          <a:p>
            <a:pPr lvl="1"/>
            <a:r>
              <a:rPr lang="en-US" dirty="0" err="1" smtClean="0"/>
              <a:t>npr</a:t>
            </a:r>
            <a:r>
              <a:rPr lang="en-US" dirty="0" smtClean="0"/>
              <a:t>: </a:t>
            </a:r>
            <a:r>
              <a:rPr lang="en-US" dirty="0" err="1" smtClean="0"/>
              <a:t>crtanje</a:t>
            </a:r>
            <a:r>
              <a:rPr lang="en-US" dirty="0" smtClean="0"/>
              <a:t> </a:t>
            </a:r>
            <a:r>
              <a:rPr lang="en-US" dirty="0" err="1" smtClean="0"/>
              <a:t>vrhom</a:t>
            </a:r>
            <a:r>
              <a:rPr lang="en-US" dirty="0" smtClean="0"/>
              <a:t> </a:t>
            </a:r>
            <a:r>
              <a:rPr lang="en-US" dirty="0" err="1" smtClean="0"/>
              <a:t>cigarete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mraku</a:t>
            </a:r>
            <a:endParaRPr lang="en-US" dirty="0" smtClean="0"/>
          </a:p>
          <a:p>
            <a:r>
              <a:rPr lang="en-US" dirty="0" err="1" smtClean="0"/>
              <a:t>Trajanje</a:t>
            </a:r>
            <a:r>
              <a:rPr lang="en-US" dirty="0" smtClean="0"/>
              <a:t>: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milisekundi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sr-Latn-RS" i="1" dirty="0" smtClean="0"/>
              <a:t>Čemu</a:t>
            </a:r>
            <a:r>
              <a:rPr lang="en-US" i="1" dirty="0" smtClean="0"/>
              <a:t> </a:t>
            </a:r>
            <a:r>
              <a:rPr lang="en-US" i="1" dirty="0" err="1" smtClean="0"/>
              <a:t>ovo</a:t>
            </a:r>
            <a:r>
              <a:rPr lang="en-US" i="1" dirty="0" smtClean="0"/>
              <a:t> </a:t>
            </a:r>
            <a:r>
              <a:rPr lang="en-US" i="1" dirty="0" err="1" smtClean="0"/>
              <a:t>služi</a:t>
            </a:r>
            <a:r>
              <a:rPr lang="en-US" i="1" dirty="0" smtClean="0"/>
              <a:t>? </a:t>
            </a:r>
          </a:p>
          <a:p>
            <a:pPr lvl="1"/>
            <a:r>
              <a:rPr lang="en-US" dirty="0" smtClean="0"/>
              <a:t>Da bi se </a:t>
            </a:r>
            <a:r>
              <a:rPr lang="en-US" dirty="0" err="1" smtClean="0"/>
              <a:t>obezbedilo</a:t>
            </a:r>
            <a:r>
              <a:rPr lang="en-US" dirty="0" smtClean="0"/>
              <a:t> da stimulus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prisutan</a:t>
            </a:r>
            <a:r>
              <a:rPr lang="en-US" dirty="0" smtClean="0"/>
              <a:t> </a:t>
            </a:r>
            <a:r>
              <a:rPr lang="en-US" dirty="0" err="1" smtClean="0"/>
              <a:t>minimalno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je </a:t>
            </a:r>
            <a:r>
              <a:rPr lang="en-US" dirty="0" err="1" smtClean="0"/>
              <a:t>potrebno</a:t>
            </a:r>
            <a:r>
              <a:rPr lang="en-US" dirty="0" smtClean="0"/>
              <a:t> da se </a:t>
            </a:r>
            <a:r>
              <a:rPr lang="en-US" dirty="0" err="1" smtClean="0"/>
              <a:t>opazi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60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KRATKOTRAJNA MEMORIJA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193600" cy="39748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	“</a:t>
            </a:r>
            <a:r>
              <a:rPr lang="en-US" dirty="0" err="1" smtClean="0"/>
              <a:t>Raskrsnica</a:t>
            </a:r>
            <a:r>
              <a:rPr lang="en-US" dirty="0" smtClean="0"/>
              <a:t>” -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je sad u </a:t>
            </a:r>
            <a:r>
              <a:rPr lang="en-US" dirty="0" err="1" smtClean="0"/>
              <a:t>svesti</a:t>
            </a:r>
            <a:r>
              <a:rPr lang="en-US" dirty="0" smtClean="0"/>
              <a:t> </a:t>
            </a:r>
          </a:p>
          <a:p>
            <a:pPr lvl="1">
              <a:buFont typeface="Times New Roman" pitchFamily="18" charset="0"/>
              <a:buNone/>
            </a:pPr>
            <a:r>
              <a:rPr lang="en-US" dirty="0" smtClean="0"/>
              <a:t>                          - </a:t>
            </a:r>
            <a:r>
              <a:rPr lang="en-US" dirty="0" err="1" smtClean="0"/>
              <a:t>potiče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SM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DM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Vizuelna</a:t>
            </a:r>
            <a:r>
              <a:rPr lang="en-US" dirty="0" smtClean="0">
                <a:solidFill>
                  <a:srgbClr val="FF0000"/>
                </a:solidFill>
              </a:rPr>
              <a:t> i </a:t>
            </a:r>
            <a:r>
              <a:rPr lang="en-US" dirty="0" err="1" smtClean="0">
                <a:solidFill>
                  <a:srgbClr val="FF0000"/>
                </a:solidFill>
              </a:rPr>
              <a:t>auditivna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	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telefona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neko</a:t>
            </a:r>
            <a:r>
              <a:rPr lang="en-US" dirty="0" smtClean="0"/>
              <a:t> </a:t>
            </a:r>
            <a:r>
              <a:rPr lang="en-US" dirty="0" err="1" smtClean="0"/>
              <a:t>izdiktira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Ograničeni</a:t>
            </a:r>
            <a:r>
              <a:rPr lang="en-US" dirty="0" smtClean="0"/>
              <a:t> i </a:t>
            </a:r>
            <a:r>
              <a:rPr lang="en-US" u="sng" dirty="0" err="1" smtClean="0"/>
              <a:t>kapacitet</a:t>
            </a:r>
            <a:r>
              <a:rPr lang="en-US" dirty="0" smtClean="0"/>
              <a:t> i </a:t>
            </a:r>
            <a:r>
              <a:rPr lang="en-US" u="sng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endParaRPr lang="en-US" dirty="0" smtClean="0"/>
          </a:p>
          <a:p>
            <a:pPr lvl="1"/>
            <a:r>
              <a:rPr lang="en-US" dirty="0" err="1" smtClean="0"/>
              <a:t>Trajanje</a:t>
            </a:r>
            <a:r>
              <a:rPr lang="en-US" dirty="0" smtClean="0"/>
              <a:t>: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sekundi</a:t>
            </a:r>
            <a:endParaRPr lang="en-US" dirty="0" smtClean="0"/>
          </a:p>
          <a:p>
            <a:pPr lvl="1"/>
            <a:r>
              <a:rPr lang="en-US" dirty="0" err="1" smtClean="0"/>
              <a:t>Kapacitet</a:t>
            </a:r>
            <a:r>
              <a:rPr lang="en-US" dirty="0" smtClean="0"/>
              <a:t>: </a:t>
            </a:r>
            <a:r>
              <a:rPr lang="en-US" dirty="0" err="1" smtClean="0"/>
              <a:t>Milerov</a:t>
            </a:r>
            <a:r>
              <a:rPr lang="en-US" dirty="0" smtClean="0"/>
              <a:t> </a:t>
            </a:r>
            <a:r>
              <a:rPr lang="en-US" dirty="0" err="1" smtClean="0"/>
              <a:t>magični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: 7±2</a:t>
            </a:r>
          </a:p>
          <a:p>
            <a:endParaRPr lang="en-US" i="1" dirty="0" smtClean="0"/>
          </a:p>
          <a:p>
            <a:r>
              <a:rPr lang="en-US" i="1" dirty="0" err="1" smtClean="0"/>
              <a:t>Kako</a:t>
            </a:r>
            <a:r>
              <a:rPr lang="en-US" i="1" dirty="0" smtClean="0"/>
              <a:t> </a:t>
            </a:r>
            <a:r>
              <a:rPr lang="en-US" i="1" dirty="0" err="1" smtClean="0"/>
              <a:t>pamtimo</a:t>
            </a:r>
            <a:r>
              <a:rPr lang="en-US" i="1" dirty="0" smtClean="0"/>
              <a:t> </a:t>
            </a:r>
            <a:r>
              <a:rPr lang="en-US" i="1" dirty="0" err="1" smtClean="0"/>
              <a:t>veće</a:t>
            </a:r>
            <a:r>
              <a:rPr lang="en-US" i="1" dirty="0" smtClean="0"/>
              <a:t> </a:t>
            </a:r>
            <a:r>
              <a:rPr lang="en-US" i="1" dirty="0" err="1" smtClean="0"/>
              <a:t>celine</a:t>
            </a:r>
            <a:r>
              <a:rPr lang="en-US" i="1" dirty="0" smtClean="0"/>
              <a:t>? </a:t>
            </a:r>
          </a:p>
          <a:p>
            <a:pPr lvl="1"/>
            <a:r>
              <a:rPr lang="en-US" dirty="0" err="1" smtClean="0"/>
              <a:t>Grupisanje</a:t>
            </a:r>
            <a:r>
              <a:rPr lang="en-US" dirty="0" smtClean="0"/>
              <a:t> i </a:t>
            </a:r>
            <a:r>
              <a:rPr lang="en-US" dirty="0" err="1" smtClean="0"/>
              <a:t>organizacija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16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Pamćenje kao proces – Etkinson i Šifrin</a:t>
            </a:r>
            <a:endParaRPr lang="sr-Latn-CS" sz="3800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2362200"/>
            <a:ext cx="13716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Stimulus </a:t>
            </a:r>
          </a:p>
          <a:p>
            <a:pPr algn="ctr"/>
            <a:r>
              <a:rPr lang="sl-SI"/>
              <a:t>(informacija,</a:t>
            </a:r>
          </a:p>
          <a:p>
            <a:pPr algn="ctr"/>
            <a:r>
              <a:rPr lang="sl-SI"/>
              <a:t>situacija...)</a:t>
            </a:r>
            <a:endParaRPr lang="sr-Latn-CS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895600" y="2362200"/>
            <a:ext cx="15240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r>
              <a:rPr lang="sl-SI"/>
              <a:t>i dr.</a:t>
            </a:r>
            <a:endParaRPr lang="sr-Latn-CS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181600" y="2362200"/>
            <a:ext cx="15240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7467600" y="2362200"/>
            <a:ext cx="15240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2971800" y="3276600"/>
            <a:ext cx="12954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vizuelni</a:t>
            </a:r>
            <a:endParaRPr lang="sr-Latn-CS"/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>
            <a:off x="2971800" y="4038600"/>
            <a:ext cx="12954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auditivni</a:t>
            </a:r>
            <a:endParaRPr lang="sr-Latn-CS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4800600" y="5943600"/>
            <a:ext cx="2286000" cy="6858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Ponašanje</a:t>
            </a:r>
            <a:endParaRPr lang="sr-Latn-CS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>
            <a:off x="2362200" y="3733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7" name="AutoShape 13"/>
          <p:cNvSpPr>
            <a:spLocks noChangeArrowheads="1"/>
          </p:cNvSpPr>
          <p:nvPr/>
        </p:nvSpPr>
        <p:spPr bwMode="auto">
          <a:xfrm>
            <a:off x="4572000" y="3733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8" name="AutoShape 14"/>
          <p:cNvSpPr>
            <a:spLocks noChangeArrowheads="1"/>
          </p:cNvSpPr>
          <p:nvPr/>
        </p:nvSpPr>
        <p:spPr bwMode="auto">
          <a:xfrm>
            <a:off x="6781800" y="3733800"/>
            <a:ext cx="609600" cy="6096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3048000" y="2514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/>
              <a:t>Senzorni </a:t>
            </a:r>
          </a:p>
          <a:p>
            <a:pPr algn="ctr"/>
            <a:r>
              <a:rPr lang="sl-SI"/>
              <a:t>registar</a:t>
            </a:r>
            <a:endParaRPr lang="sr-Latn-CS"/>
          </a:p>
        </p:txBody>
      </p:sp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5181600" y="2514600"/>
            <a:ext cx="152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/>
              <a:t>Kratkoročna</a:t>
            </a:r>
          </a:p>
          <a:p>
            <a:pPr algn="ctr"/>
            <a:r>
              <a:rPr lang="sl-SI"/>
              <a:t>ili radna</a:t>
            </a:r>
          </a:p>
          <a:p>
            <a:pPr algn="ctr"/>
            <a:r>
              <a:rPr lang="sl-SI"/>
              <a:t> memorija</a:t>
            </a:r>
            <a:endParaRPr lang="sr-Latn-CS"/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7543800" y="25146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/>
              <a:t>Dugoročna</a:t>
            </a:r>
          </a:p>
          <a:p>
            <a:pPr algn="ctr"/>
            <a:r>
              <a:rPr lang="sl-SI"/>
              <a:t>memorija</a:t>
            </a:r>
            <a:endParaRPr lang="sr-Latn-CS"/>
          </a:p>
        </p:txBody>
      </p:sp>
      <p:sp>
        <p:nvSpPr>
          <p:cNvPr id="19472" name="AutoShape 18"/>
          <p:cNvSpPr>
            <a:spLocks noChangeArrowheads="1"/>
          </p:cNvSpPr>
          <p:nvPr/>
        </p:nvSpPr>
        <p:spPr bwMode="auto">
          <a:xfrm>
            <a:off x="5715000" y="53340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73" name="AutoShape 19"/>
          <p:cNvSpPr>
            <a:spLocks noChangeArrowheads="1"/>
          </p:cNvSpPr>
          <p:nvPr/>
        </p:nvSpPr>
        <p:spPr bwMode="auto">
          <a:xfrm>
            <a:off x="7543800" y="32766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semantička</a:t>
            </a:r>
            <a:endParaRPr lang="sr-Latn-CS"/>
          </a:p>
        </p:txBody>
      </p:sp>
      <p:sp>
        <p:nvSpPr>
          <p:cNvPr id="19474" name="AutoShape 20"/>
          <p:cNvSpPr>
            <a:spLocks noChangeArrowheads="1"/>
          </p:cNvSpPr>
          <p:nvPr/>
        </p:nvSpPr>
        <p:spPr bwMode="auto">
          <a:xfrm>
            <a:off x="7543800" y="39624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proceduralna</a:t>
            </a:r>
            <a:endParaRPr lang="sr-Latn-CS"/>
          </a:p>
        </p:txBody>
      </p:sp>
      <p:sp>
        <p:nvSpPr>
          <p:cNvPr id="19475" name="AutoShape 21"/>
          <p:cNvSpPr>
            <a:spLocks noChangeArrowheads="1"/>
          </p:cNvSpPr>
          <p:nvPr/>
        </p:nvSpPr>
        <p:spPr bwMode="auto">
          <a:xfrm>
            <a:off x="7543800" y="47244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epizodna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781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SENZORNA MEMORIJA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0" y="1066801"/>
            <a:ext cx="8306519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Produženo</a:t>
            </a:r>
            <a:r>
              <a:rPr lang="en-US" dirty="0" smtClean="0"/>
              <a:t> </a:t>
            </a:r>
            <a:r>
              <a:rPr lang="en-US" dirty="0" err="1" smtClean="0"/>
              <a:t>dejstvo</a:t>
            </a:r>
            <a:r>
              <a:rPr lang="en-US" dirty="0" smtClean="0"/>
              <a:t> </a:t>
            </a:r>
            <a:r>
              <a:rPr lang="en-US" dirty="0" err="1" smtClean="0"/>
              <a:t>stimulusa</a:t>
            </a:r>
            <a:r>
              <a:rPr lang="en-US" dirty="0" smtClean="0"/>
              <a:t> i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prestanka</a:t>
            </a:r>
            <a:r>
              <a:rPr lang="en-US" dirty="0" smtClean="0"/>
              <a:t> </a:t>
            </a:r>
            <a:r>
              <a:rPr lang="en-US" dirty="0" err="1" smtClean="0"/>
              <a:t>njegovog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opažanja</a:t>
            </a:r>
            <a:endParaRPr lang="en-US" dirty="0" smtClean="0"/>
          </a:p>
          <a:p>
            <a:pPr lvl="1"/>
            <a:r>
              <a:rPr lang="en-US" dirty="0" err="1" smtClean="0"/>
              <a:t>ikonička</a:t>
            </a:r>
            <a:r>
              <a:rPr lang="en-US" dirty="0" smtClean="0"/>
              <a:t> i </a:t>
            </a:r>
            <a:r>
              <a:rPr lang="en-US" dirty="0" err="1" smtClean="0"/>
              <a:t>ehoička</a:t>
            </a:r>
            <a:r>
              <a:rPr lang="en-US" dirty="0" smtClean="0"/>
              <a:t> </a:t>
            </a:r>
            <a:r>
              <a:rPr lang="en-US" dirty="0" err="1" smtClean="0"/>
              <a:t>memorija</a:t>
            </a:r>
            <a:endParaRPr lang="en-US" dirty="0" smtClean="0"/>
          </a:p>
          <a:p>
            <a:pPr lvl="1"/>
            <a:r>
              <a:rPr lang="en-US" dirty="0" err="1" smtClean="0"/>
              <a:t>npr</a:t>
            </a:r>
            <a:r>
              <a:rPr lang="en-US" dirty="0" smtClean="0"/>
              <a:t>: </a:t>
            </a:r>
            <a:r>
              <a:rPr lang="en-US" dirty="0" err="1" smtClean="0"/>
              <a:t>crtanje</a:t>
            </a:r>
            <a:r>
              <a:rPr lang="en-US" dirty="0" smtClean="0"/>
              <a:t> </a:t>
            </a:r>
            <a:r>
              <a:rPr lang="en-US" dirty="0" err="1" smtClean="0"/>
              <a:t>vrhom</a:t>
            </a:r>
            <a:r>
              <a:rPr lang="en-US" dirty="0" smtClean="0"/>
              <a:t> </a:t>
            </a:r>
            <a:r>
              <a:rPr lang="en-US" dirty="0" err="1" smtClean="0"/>
              <a:t>cigarete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mraku</a:t>
            </a:r>
            <a:endParaRPr lang="en-US" dirty="0" smtClean="0"/>
          </a:p>
          <a:p>
            <a:r>
              <a:rPr lang="en-US" dirty="0" err="1" smtClean="0"/>
              <a:t>Trajanje</a:t>
            </a:r>
            <a:r>
              <a:rPr lang="en-US" dirty="0" smtClean="0"/>
              <a:t>: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milisekundi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sr-Latn-RS" i="1" dirty="0" smtClean="0"/>
              <a:t>Čemu</a:t>
            </a:r>
            <a:r>
              <a:rPr lang="en-US" i="1" dirty="0" smtClean="0"/>
              <a:t> </a:t>
            </a:r>
            <a:r>
              <a:rPr lang="en-US" i="1" dirty="0" err="1" smtClean="0"/>
              <a:t>ovo</a:t>
            </a:r>
            <a:r>
              <a:rPr lang="en-US" i="1" dirty="0" smtClean="0"/>
              <a:t> </a:t>
            </a:r>
            <a:r>
              <a:rPr lang="en-US" i="1" dirty="0" err="1" smtClean="0"/>
              <a:t>služi</a:t>
            </a:r>
            <a:r>
              <a:rPr lang="en-US" i="1" dirty="0" smtClean="0"/>
              <a:t>? </a:t>
            </a:r>
          </a:p>
          <a:p>
            <a:pPr lvl="1"/>
            <a:r>
              <a:rPr lang="en-US" dirty="0" smtClean="0"/>
              <a:t>Da bi se </a:t>
            </a:r>
            <a:r>
              <a:rPr lang="en-US" dirty="0" err="1" smtClean="0"/>
              <a:t>obezbedilo</a:t>
            </a:r>
            <a:r>
              <a:rPr lang="en-US" dirty="0" smtClean="0"/>
              <a:t> da stimulus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prisutan</a:t>
            </a:r>
            <a:r>
              <a:rPr lang="en-US" dirty="0" smtClean="0"/>
              <a:t> </a:t>
            </a:r>
            <a:r>
              <a:rPr lang="en-US" dirty="0" err="1" smtClean="0"/>
              <a:t>minimalno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je </a:t>
            </a:r>
            <a:r>
              <a:rPr lang="en-US" dirty="0" err="1" smtClean="0"/>
              <a:t>potrebno</a:t>
            </a:r>
            <a:r>
              <a:rPr lang="en-US" dirty="0" smtClean="0"/>
              <a:t> da se </a:t>
            </a:r>
            <a:r>
              <a:rPr lang="en-US" dirty="0" err="1" smtClean="0"/>
              <a:t>opazi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47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DUGOTRAJNA MEMORIJA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01" y="1424310"/>
            <a:ext cx="8193600" cy="397481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/>
              <a:t>Mesto</a:t>
            </a:r>
            <a:r>
              <a:rPr lang="en-US" sz="2200" dirty="0"/>
              <a:t> </a:t>
            </a:r>
            <a:r>
              <a:rPr lang="en-US" sz="2200" dirty="0" err="1"/>
              <a:t>gde</a:t>
            </a:r>
            <a:r>
              <a:rPr lang="en-US" sz="2200" dirty="0"/>
              <a:t> je </a:t>
            </a:r>
            <a:r>
              <a:rPr lang="en-US" sz="2200" dirty="0" err="1"/>
              <a:t>skladišteno</a:t>
            </a:r>
            <a:r>
              <a:rPr lang="en-US" sz="2200" dirty="0"/>
              <a:t> </a:t>
            </a:r>
            <a:r>
              <a:rPr lang="en-US" sz="2200" dirty="0" err="1"/>
              <a:t>sve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smo</a:t>
            </a:r>
            <a:r>
              <a:rPr lang="en-US" sz="2200" dirty="0"/>
              <a:t> </a:t>
            </a:r>
            <a:r>
              <a:rPr lang="en-US" sz="2200" dirty="0" err="1"/>
              <a:t>naučili</a:t>
            </a:r>
            <a:r>
              <a:rPr lang="en-US" sz="2200" dirty="0"/>
              <a:t> u </a:t>
            </a:r>
            <a:r>
              <a:rPr lang="en-US" sz="2200" dirty="0" err="1"/>
              <a:t>životu</a:t>
            </a:r>
            <a:endParaRPr lang="en-US" sz="2200" dirty="0"/>
          </a:p>
          <a:p>
            <a:r>
              <a:rPr lang="en-US" sz="2200" dirty="0" err="1"/>
              <a:t>Trajanje</a:t>
            </a:r>
            <a:r>
              <a:rPr lang="en-US" sz="2200" dirty="0"/>
              <a:t>: </a:t>
            </a:r>
            <a:r>
              <a:rPr lang="en-US" sz="2200" dirty="0" err="1"/>
              <a:t>neograničeno</a:t>
            </a:r>
            <a:endParaRPr lang="en-US" sz="2200" dirty="0"/>
          </a:p>
          <a:p>
            <a:r>
              <a:rPr lang="en-US" sz="2200" dirty="0" err="1"/>
              <a:t>Kapacitet</a:t>
            </a:r>
            <a:r>
              <a:rPr lang="en-US" sz="2200" dirty="0"/>
              <a:t>: </a:t>
            </a:r>
            <a:r>
              <a:rPr lang="en-US" sz="2200" dirty="0" err="1"/>
              <a:t>neograničen</a:t>
            </a:r>
            <a:endParaRPr lang="en-US" sz="2200" dirty="0"/>
          </a:p>
          <a:p>
            <a:r>
              <a:rPr lang="en-US" sz="2200" dirty="0" err="1"/>
              <a:t>Podsistemi</a:t>
            </a:r>
            <a:r>
              <a:rPr lang="en-US" sz="2200" dirty="0"/>
              <a:t>: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200" b="1" dirty="0" err="1"/>
              <a:t>Deklarativna</a:t>
            </a:r>
            <a:r>
              <a:rPr lang="en-US" sz="2200" dirty="0"/>
              <a:t> – </a:t>
            </a:r>
            <a:r>
              <a:rPr lang="en-US" sz="2200" dirty="0" err="1"/>
              <a:t>znanje</a:t>
            </a:r>
            <a:r>
              <a:rPr lang="en-US" sz="2200" dirty="0"/>
              <a:t> o </a:t>
            </a:r>
            <a:r>
              <a:rPr lang="en-US" sz="2200" dirty="0" err="1"/>
              <a:t>pojmovima</a:t>
            </a:r>
            <a:r>
              <a:rPr lang="en-US" sz="2200" dirty="0"/>
              <a:t> i </a:t>
            </a:r>
            <a:r>
              <a:rPr lang="en-US" sz="2200" dirty="0" err="1" smtClean="0"/>
              <a:t>činjenicama</a:t>
            </a:r>
            <a:endParaRPr lang="en-US" sz="2200" dirty="0"/>
          </a:p>
          <a:p>
            <a:pPr>
              <a:buFont typeface="Times New Roman" pitchFamily="18" charset="0"/>
              <a:buAutoNum type="arabicPeriod"/>
            </a:pPr>
            <a:r>
              <a:rPr lang="en-US" sz="2200" b="1" dirty="0" err="1"/>
              <a:t>Proceduralna</a:t>
            </a:r>
            <a:r>
              <a:rPr lang="en-US" sz="2200" dirty="0"/>
              <a:t> – </a:t>
            </a:r>
            <a:r>
              <a:rPr lang="en-US" sz="2200" dirty="0" err="1"/>
              <a:t>znanje</a:t>
            </a:r>
            <a:r>
              <a:rPr lang="en-US" sz="2200" dirty="0"/>
              <a:t> o </a:t>
            </a:r>
            <a:r>
              <a:rPr lang="en-US" sz="2200" dirty="0" err="1"/>
              <a:t>proceduri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je </a:t>
            </a:r>
            <a:r>
              <a:rPr lang="en-US" sz="2200" dirty="0" err="1"/>
              <a:t>potrebna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dolaženje</a:t>
            </a:r>
            <a:r>
              <a:rPr lang="en-US" sz="2200" dirty="0"/>
              <a:t> do </a:t>
            </a:r>
            <a:r>
              <a:rPr lang="en-US" sz="2200" dirty="0" err="1"/>
              <a:t>željenog</a:t>
            </a:r>
            <a:r>
              <a:rPr lang="en-US" sz="2200" dirty="0"/>
              <a:t> </a:t>
            </a:r>
            <a:r>
              <a:rPr lang="en-US" sz="2200" dirty="0" err="1"/>
              <a:t>ishoda</a:t>
            </a:r>
            <a:endParaRPr lang="en-US" sz="2200" dirty="0"/>
          </a:p>
          <a:p>
            <a:pPr lvl="1"/>
            <a:r>
              <a:rPr lang="en-US" sz="1800" dirty="0" err="1"/>
              <a:t>šah</a:t>
            </a:r>
            <a:r>
              <a:rPr lang="en-US" sz="1800" dirty="0"/>
              <a:t>, </a:t>
            </a:r>
            <a:r>
              <a:rPr lang="en-US" sz="1800" dirty="0" err="1"/>
              <a:t>programiranje</a:t>
            </a:r>
            <a:r>
              <a:rPr lang="en-US" sz="1800" dirty="0"/>
              <a:t>, </a:t>
            </a:r>
            <a:r>
              <a:rPr lang="en-US" sz="1800" dirty="0" err="1"/>
              <a:t>francuski</a:t>
            </a:r>
            <a:r>
              <a:rPr lang="en-US" sz="1800" dirty="0"/>
              <a:t>, </a:t>
            </a:r>
            <a:r>
              <a:rPr lang="en-US" sz="1800" dirty="0" err="1"/>
              <a:t>maternji</a:t>
            </a:r>
            <a:r>
              <a:rPr lang="en-US" sz="1800" dirty="0"/>
              <a:t> </a:t>
            </a:r>
          </a:p>
          <a:p>
            <a:pPr lvl="1"/>
            <a:r>
              <a:rPr lang="en-US" sz="2200" i="1" dirty="0" err="1"/>
              <a:t>Koja</a:t>
            </a:r>
            <a:r>
              <a:rPr lang="en-US" sz="2200" i="1" dirty="0"/>
              <a:t> je </a:t>
            </a:r>
            <a:r>
              <a:rPr lang="en-US" sz="2200" i="1" dirty="0" err="1"/>
              <a:t>razlika</a:t>
            </a:r>
            <a:r>
              <a:rPr lang="en-US" sz="2200" i="1" dirty="0"/>
              <a:t> </a:t>
            </a:r>
            <a:r>
              <a:rPr lang="en-US" sz="2200" i="1" dirty="0" err="1"/>
              <a:t>pojma</a:t>
            </a:r>
            <a:r>
              <a:rPr lang="en-US" sz="2200" i="1" dirty="0"/>
              <a:t> i procedure?</a:t>
            </a:r>
            <a:r>
              <a:rPr lang="en-US" sz="2200" dirty="0"/>
              <a:t> </a:t>
            </a:r>
          </a:p>
          <a:p>
            <a:pPr lvl="2"/>
            <a:r>
              <a:rPr lang="en-US" sz="1800" dirty="0" err="1"/>
              <a:t>npr</a:t>
            </a:r>
            <a:r>
              <a:rPr lang="en-US" sz="1800" dirty="0"/>
              <a:t>. </a:t>
            </a:r>
            <a:r>
              <a:rPr lang="en-US" sz="1800" dirty="0" err="1"/>
              <a:t>znati</a:t>
            </a:r>
            <a:r>
              <a:rPr lang="en-US" sz="1800" dirty="0"/>
              <a:t> </a:t>
            </a:r>
            <a:r>
              <a:rPr lang="en-US" sz="1800" dirty="0" err="1"/>
              <a:t>šta</a:t>
            </a:r>
            <a:r>
              <a:rPr lang="en-US" sz="1800" dirty="0"/>
              <a:t> je </a:t>
            </a:r>
            <a:r>
              <a:rPr lang="en-US" sz="1800" dirty="0" err="1"/>
              <a:t>šah</a:t>
            </a:r>
            <a:r>
              <a:rPr lang="en-US" sz="1800" dirty="0"/>
              <a:t> ne </a:t>
            </a:r>
            <a:r>
              <a:rPr lang="en-US" sz="1800" dirty="0" err="1"/>
              <a:t>znači</a:t>
            </a:r>
            <a:r>
              <a:rPr lang="en-US" sz="1800" dirty="0"/>
              <a:t> </a:t>
            </a:r>
            <a:r>
              <a:rPr lang="en-US" sz="1800" dirty="0" err="1"/>
              <a:t>znati</a:t>
            </a:r>
            <a:r>
              <a:rPr lang="en-US" sz="1800" dirty="0"/>
              <a:t> </a:t>
            </a:r>
            <a:r>
              <a:rPr lang="en-US" sz="1800" dirty="0" err="1"/>
              <a:t>igrati</a:t>
            </a:r>
            <a:r>
              <a:rPr lang="en-US" sz="1800" dirty="0"/>
              <a:t> </a:t>
            </a:r>
            <a:r>
              <a:rPr lang="en-US" sz="1800" dirty="0" err="1"/>
              <a:t>šah</a:t>
            </a:r>
            <a:r>
              <a:rPr lang="en-US" sz="1800" dirty="0"/>
              <a:t>.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Znanje</a:t>
            </a:r>
            <a:r>
              <a:rPr lang="en-US" dirty="0" smtClean="0"/>
              <a:t> o” i “</a:t>
            </a:r>
            <a:r>
              <a:rPr lang="en-US" dirty="0" err="1" smtClean="0"/>
              <a:t>znanje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”</a:t>
            </a:r>
          </a:p>
          <a:p>
            <a:pPr>
              <a:buFont typeface="Times New Roman" pitchFamily="18" charset="0"/>
              <a:buAutoNum type="arabicPeriod" startAt="3"/>
            </a:pPr>
            <a:r>
              <a:rPr lang="en-US" sz="2200" b="1" dirty="0" err="1"/>
              <a:t>Epizodička</a:t>
            </a:r>
            <a:r>
              <a:rPr lang="en-US" sz="2200" dirty="0"/>
              <a:t> – </a:t>
            </a:r>
            <a:r>
              <a:rPr lang="en-US" sz="2200" dirty="0" err="1"/>
              <a:t>znanje</a:t>
            </a:r>
            <a:r>
              <a:rPr lang="en-US" sz="2200" dirty="0"/>
              <a:t> o </a:t>
            </a:r>
            <a:r>
              <a:rPr lang="en-US" sz="2200" dirty="0" err="1"/>
              <a:t>događajim</a:t>
            </a:r>
            <a:r>
              <a:rPr lang="en-US" sz="2200" dirty="0"/>
              <a:t> </a:t>
            </a:r>
            <a:r>
              <a:rPr lang="en-US" sz="2200" dirty="0" err="1"/>
              <a:t>vezanim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u="sng" dirty="0" err="1"/>
              <a:t>lično</a:t>
            </a:r>
            <a:r>
              <a:rPr lang="en-US" sz="2200" u="sng" dirty="0"/>
              <a:t> </a:t>
            </a:r>
            <a:r>
              <a:rPr lang="en-US" sz="2200" u="sng" dirty="0" err="1"/>
              <a:t>iskustvo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219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DUGOTRAJNA MEMORIJA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193600" cy="3974817"/>
          </a:xfrm>
        </p:spPr>
        <p:txBody>
          <a:bodyPr/>
          <a:lstStyle/>
          <a:p>
            <a:r>
              <a:rPr lang="en-US" smtClean="0"/>
              <a:t>Mesto gde je skladišteno sve što smo naučili u životu</a:t>
            </a:r>
          </a:p>
          <a:p>
            <a:pPr>
              <a:buFont typeface="Times New Roman" pitchFamily="18" charset="0"/>
              <a:buNone/>
            </a:pPr>
            <a:endParaRPr lang="en-US" smtClean="0"/>
          </a:p>
        </p:txBody>
      </p:sp>
      <p:pic>
        <p:nvPicPr>
          <p:cNvPr id="23556" name="Picture 3" descr="messi_1637888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0" y="2184710"/>
            <a:ext cx="2147040" cy="32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bobdyl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0" y="2184710"/>
            <a:ext cx="2125440" cy="28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SUNSET (3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40" y="2184710"/>
            <a:ext cx="3594240" cy="224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tumblr_ln089gRBrt1qj23m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80" y="4535036"/>
            <a:ext cx="2903040" cy="21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4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DUGOTRAJNA MEMORIJA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193600" cy="3974817"/>
          </a:xfrm>
        </p:spPr>
        <p:txBody>
          <a:bodyPr/>
          <a:lstStyle/>
          <a:p>
            <a:r>
              <a:rPr lang="en-US" smtClean="0"/>
              <a:t>Mesto gde je skladišteno sve što smo naučili u životu</a:t>
            </a:r>
          </a:p>
          <a:p>
            <a:pPr>
              <a:buFont typeface="Times New Roman" pitchFamily="18" charset="0"/>
              <a:buNone/>
            </a:pPr>
            <a:endParaRPr lang="en-US" smtClean="0"/>
          </a:p>
        </p:txBody>
      </p:sp>
      <p:pic>
        <p:nvPicPr>
          <p:cNvPr id="24580" name="Picture 3" descr="chocolate-ice-cream-c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00" y="2530346"/>
            <a:ext cx="1549440" cy="241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s_s01_RTR39QF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80" y="2157347"/>
            <a:ext cx="4976640" cy="30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voice-traning-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" y="4120273"/>
            <a:ext cx="1645920" cy="242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Touch-CompassionHand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40" y="4396783"/>
            <a:ext cx="2841120" cy="20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5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Šta se sve pamti?</a:t>
            </a:r>
            <a:endParaRPr lang="sr-Latn-C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2600" dirty="0" smtClean="0"/>
              <a:t>Po čemu je poznat Sigmund Frojd?</a:t>
            </a:r>
          </a:p>
          <a:p>
            <a:pPr eaLnBrk="1" hangingPunct="1"/>
            <a:r>
              <a:rPr lang="sl-SI" sz="2600" dirty="0" smtClean="0"/>
              <a:t>Kako se zove film u kome glume Bred Bit i Andželina Žoli? </a:t>
            </a:r>
          </a:p>
          <a:p>
            <a:pPr eaLnBrk="1" hangingPunct="1"/>
            <a:r>
              <a:rPr lang="sl-SI" sz="2600" dirty="0" smtClean="0"/>
              <a:t>Gde se nalazi Ajfelov toranj?</a:t>
            </a:r>
          </a:p>
          <a:p>
            <a:pPr eaLnBrk="1" hangingPunct="1"/>
            <a:r>
              <a:rPr lang="sl-SI" sz="2600" dirty="0" smtClean="0"/>
              <a:t>Navedi najpoznatije nemačke marke automobila!</a:t>
            </a:r>
          </a:p>
          <a:p>
            <a:pPr eaLnBrk="1" hangingPunct="1"/>
            <a:r>
              <a:rPr lang="sl-SI" sz="2600" dirty="0" smtClean="0"/>
              <a:t>Koja je šesta planeta u sunčevom sistemu?</a:t>
            </a:r>
          </a:p>
          <a:p>
            <a:pPr eaLnBrk="1" hangingPunct="1">
              <a:buFont typeface="Wingdings" pitchFamily="2" charset="2"/>
              <a:buNone/>
            </a:pPr>
            <a:endParaRPr lang="sl-SI" dirty="0" smtClean="0"/>
          </a:p>
          <a:p>
            <a:pPr lvl="1" eaLnBrk="1" hangingPunct="1">
              <a:buFont typeface="Symbol" pitchFamily="18" charset="2"/>
              <a:buChar char="Þ"/>
            </a:pPr>
            <a:r>
              <a:rPr lang="sl-SI" dirty="0" smtClean="0">
                <a:sym typeface="Symbol" pitchFamily="18" charset="2"/>
              </a:rPr>
              <a:t>Činjenice, pojmovi, opšta znanja</a:t>
            </a:r>
          </a:p>
          <a:p>
            <a:pPr lvl="1" eaLnBrk="1" hangingPunct="1">
              <a:buFont typeface="Symbol" pitchFamily="18" charset="2"/>
              <a:buChar char="Þ"/>
            </a:pPr>
            <a:r>
              <a:rPr lang="sl-SI" dirty="0" smtClean="0">
                <a:sym typeface="Symbol" pitchFamily="18" charset="2"/>
              </a:rPr>
              <a:t> </a:t>
            </a:r>
            <a:r>
              <a:rPr lang="sl-SI" b="1" dirty="0" smtClean="0">
                <a:sym typeface="Symbol" pitchFamily="18" charset="2"/>
              </a:rPr>
              <a:t>SEMANTIČKO PAMĆENJE</a:t>
            </a:r>
          </a:p>
        </p:txBody>
      </p:sp>
    </p:spTree>
    <p:extLst>
      <p:ext uri="{BB962C8B-B14F-4D97-AF65-F5344CB8AC3E}">
        <p14:creationId xmlns:p14="http://schemas.microsoft.com/office/powerpoint/2010/main" val="40065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Šta se sve pamti?</a:t>
            </a:r>
            <a:endParaRPr lang="sr-Latn-C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sl-SI" sz="2400" dirty="0" smtClean="0"/>
              <a:t>Dan kada ste položili prijemni ispit za fakultet</a:t>
            </a:r>
          </a:p>
          <a:p>
            <a:pPr eaLnBrk="1" hangingPunct="1"/>
            <a:r>
              <a:rPr lang="sl-SI" sz="2400" dirty="0" smtClean="0"/>
              <a:t>Poslednje letovanje</a:t>
            </a:r>
          </a:p>
          <a:p>
            <a:pPr eaLnBrk="1" hangingPunct="1"/>
            <a:r>
              <a:rPr lang="sl-SI" sz="2400" dirty="0" smtClean="0"/>
              <a:t>Matursko veče</a:t>
            </a:r>
          </a:p>
          <a:p>
            <a:pPr eaLnBrk="1" hangingPunct="1"/>
            <a:r>
              <a:rPr lang="sl-SI" sz="2400" dirty="0" smtClean="0"/>
              <a:t>Prvi poljubac</a:t>
            </a:r>
          </a:p>
          <a:p>
            <a:pPr eaLnBrk="1" hangingPunct="1"/>
            <a:r>
              <a:rPr lang="sl-SI" sz="2400" dirty="0" smtClean="0"/>
              <a:t>Svađa sa najboljom drugaricom</a:t>
            </a:r>
          </a:p>
          <a:p>
            <a:pPr eaLnBrk="1" hangingPunct="1"/>
            <a:r>
              <a:rPr lang="sl-SI" sz="2400" dirty="0" smtClean="0"/>
              <a:t>Batine koje ste dobili od roditelja</a:t>
            </a:r>
          </a:p>
          <a:p>
            <a:pPr eaLnBrk="1" hangingPunct="1"/>
            <a:endParaRPr lang="sl-SI" sz="2400" dirty="0" smtClean="0"/>
          </a:p>
          <a:p>
            <a:r>
              <a:rPr lang="en-US" sz="2600" dirty="0" smtClean="0">
                <a:sym typeface="Symbol" pitchFamily="18" charset="2"/>
              </a:rPr>
              <a:t>(</a:t>
            </a:r>
            <a:r>
              <a:rPr lang="sl-SI" sz="2600" dirty="0" smtClean="0">
                <a:sym typeface="Symbol" pitchFamily="18" charset="2"/>
              </a:rPr>
              <a:t>Emotivno obojeni</a:t>
            </a:r>
            <a:r>
              <a:rPr lang="en-US" sz="2600" dirty="0" smtClean="0">
                <a:sym typeface="Symbol" pitchFamily="18" charset="2"/>
              </a:rPr>
              <a:t>)</a:t>
            </a:r>
            <a:r>
              <a:rPr lang="sl-SI" sz="2600" dirty="0" smtClean="0">
                <a:sym typeface="Symbol" pitchFamily="18" charset="2"/>
              </a:rPr>
              <a:t> doživljaji iz ličnog života,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lično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, </a:t>
            </a:r>
            <a:r>
              <a:rPr lang="en-US" dirty="0" err="1"/>
              <a:t>sećanje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doživljaje</a:t>
            </a:r>
            <a:r>
              <a:rPr lang="sr-Latn-RS" dirty="0" smtClean="0"/>
              <a:t> </a:t>
            </a:r>
            <a:r>
              <a:rPr lang="pl-PL" dirty="0" smtClean="0"/>
              <a:t>koji </a:t>
            </a:r>
            <a:r>
              <a:rPr lang="pl-PL" dirty="0"/>
              <a:t>su se odigrali na odredjenom mestu </a:t>
            </a:r>
            <a:r>
              <a:rPr lang="pl-PL" dirty="0" smtClean="0"/>
              <a:t>u </a:t>
            </a:r>
            <a:r>
              <a:rPr lang="en-US" dirty="0" err="1" smtClean="0"/>
              <a:t>odredjenom</a:t>
            </a:r>
            <a:r>
              <a:rPr lang="en-US" dirty="0" smtClean="0"/>
              <a:t> </a:t>
            </a:r>
            <a:r>
              <a:rPr lang="en-US" dirty="0" err="1"/>
              <a:t>vremenskom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</a:t>
            </a:r>
            <a:endParaRPr lang="sl-SI" sz="5400" dirty="0" smtClean="0">
              <a:sym typeface="Symbol" pitchFamily="18" charset="2"/>
            </a:endParaRPr>
          </a:p>
          <a:p>
            <a:pPr lvl="2" eaLnBrk="1" hangingPunct="1">
              <a:buFont typeface="Symbol" pitchFamily="18" charset="2"/>
              <a:buChar char="Þ"/>
            </a:pPr>
            <a:r>
              <a:rPr lang="sl-SI" sz="2600" b="1" dirty="0" smtClean="0">
                <a:sym typeface="Symbol" pitchFamily="18" charset="2"/>
              </a:rPr>
              <a:t>EPIZODNO PAMĆENJE – AUTOBIOGRAFSKO PAMĆENJE</a:t>
            </a:r>
            <a:endParaRPr lang="sl-SI" sz="2600" dirty="0" smtClean="0"/>
          </a:p>
          <a:p>
            <a:pPr eaLnBrk="1" hangingPunct="1"/>
            <a:endParaRPr lang="sl-SI" sz="2600" dirty="0" smtClean="0"/>
          </a:p>
          <a:p>
            <a:pPr eaLnBrk="1" hangingPunct="1"/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25148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Šta se sve pamti?</a:t>
            </a:r>
            <a:endParaRPr lang="sr-Latn-C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876800"/>
          </a:xfrm>
        </p:spPr>
        <p:txBody>
          <a:bodyPr/>
          <a:lstStyle/>
          <a:p>
            <a:pPr marL="57150" lvl="1" indent="400050" eaLnBrk="1" hangingPunct="1">
              <a:lnSpc>
                <a:spcPct val="90000"/>
              </a:lnSpc>
            </a:pPr>
            <a:r>
              <a:rPr lang="sl-SI" sz="2400" dirty="0" smtClean="0"/>
              <a:t>Vezivanje pertli</a:t>
            </a:r>
          </a:p>
          <a:p>
            <a:pPr marL="57150" lvl="1" indent="400050" eaLnBrk="1" hangingPunct="1">
              <a:lnSpc>
                <a:spcPct val="90000"/>
              </a:lnSpc>
            </a:pPr>
            <a:r>
              <a:rPr lang="sl-SI" sz="2400" dirty="0" smtClean="0"/>
              <a:t>Zakopčavanje dugmadi </a:t>
            </a:r>
          </a:p>
          <a:p>
            <a:pPr marL="57150" lvl="1" indent="400050" eaLnBrk="1" hangingPunct="1">
              <a:lnSpc>
                <a:spcPct val="90000"/>
              </a:lnSpc>
            </a:pPr>
            <a:r>
              <a:rPr lang="sl-SI" sz="2400" dirty="0" smtClean="0"/>
              <a:t>Ljuštenje krompira</a:t>
            </a:r>
          </a:p>
          <a:p>
            <a:pPr marL="57150" lvl="1" indent="400050" eaLnBrk="1" hangingPunct="1">
              <a:lnSpc>
                <a:spcPct val="90000"/>
              </a:lnSpc>
            </a:pPr>
            <a:r>
              <a:rPr lang="sl-SI" sz="2400" dirty="0" smtClean="0"/>
              <a:t>Plivanje, skijanje</a:t>
            </a:r>
          </a:p>
          <a:p>
            <a:pPr marL="57150" lvl="1" indent="400050" eaLnBrk="1" hangingPunct="1">
              <a:lnSpc>
                <a:spcPct val="90000"/>
              </a:lnSpc>
            </a:pPr>
            <a:r>
              <a:rPr lang="sl-SI" sz="2400" dirty="0" smtClean="0"/>
              <a:t>Vožnja bicikla, vožnja automobila</a:t>
            </a:r>
          </a:p>
          <a:p>
            <a:pPr marL="57150" lvl="1" indent="400050" eaLnBrk="1" hangingPunct="1">
              <a:lnSpc>
                <a:spcPct val="90000"/>
              </a:lnSpc>
            </a:pPr>
            <a:r>
              <a:rPr lang="sl-SI" sz="2400" dirty="0" smtClean="0"/>
              <a:t>Sviranje instrumenta</a:t>
            </a:r>
          </a:p>
          <a:p>
            <a:pPr marL="57150" lvl="1" indent="400050" eaLnBrk="1" hangingPunct="1">
              <a:lnSpc>
                <a:spcPct val="90000"/>
              </a:lnSpc>
            </a:pPr>
            <a:r>
              <a:rPr lang="sl-SI" sz="2400" dirty="0" smtClean="0"/>
              <a:t>Pletenje, šivenje</a:t>
            </a:r>
            <a:br>
              <a:rPr lang="sl-SI" sz="2400" dirty="0" smtClean="0"/>
            </a:br>
            <a:endParaRPr lang="sl-SI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2400" dirty="0" smtClean="0"/>
          </a:p>
          <a:p>
            <a:pPr marL="114300" lvl="2" indent="400050"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sl-SI" sz="2600" dirty="0" smtClean="0">
                <a:sym typeface="Symbol" pitchFamily="18" charset="2"/>
              </a:rPr>
              <a:t>Veštine, motorne radnje</a:t>
            </a:r>
          </a:p>
          <a:p>
            <a:pPr marL="114300" lvl="2" indent="400050"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sl-SI" sz="2600" dirty="0" smtClean="0">
                <a:sym typeface="Symbol" pitchFamily="18" charset="2"/>
              </a:rPr>
              <a:t>Automatski, nesvesno</a:t>
            </a:r>
          </a:p>
          <a:p>
            <a:pPr marL="114300" lvl="2" indent="400050"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sl-SI" sz="2600" b="1" dirty="0" smtClean="0">
                <a:sym typeface="Symbol" pitchFamily="18" charset="2"/>
              </a:rPr>
              <a:t>PROCEDURALNO PAMĆENJE</a:t>
            </a:r>
          </a:p>
          <a:p>
            <a:pPr lvl="1" eaLnBrk="1" hangingPunct="1">
              <a:lnSpc>
                <a:spcPct val="90000"/>
              </a:lnSpc>
            </a:pPr>
            <a:endParaRPr lang="sl-SI" sz="2100" dirty="0" smtClean="0"/>
          </a:p>
          <a:p>
            <a:pPr lvl="1" eaLnBrk="1" hangingPunct="1">
              <a:lnSpc>
                <a:spcPct val="90000"/>
              </a:lnSpc>
            </a:pPr>
            <a:endParaRPr lang="sl-SI" dirty="0" smtClean="0"/>
          </a:p>
          <a:p>
            <a:pPr lvl="1" eaLnBrk="1" hangingPunct="1">
              <a:lnSpc>
                <a:spcPct val="90000"/>
              </a:lnSpc>
            </a:pPr>
            <a:endParaRPr lang="sr-Latn-C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00600" y="1519237"/>
            <a:ext cx="4169539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Times New Roman" pitchFamily="18" charset="0"/>
              <a:buAutoNum type="arabicPeriod" startAt="3"/>
            </a:pPr>
            <a:r>
              <a:rPr lang="en-US" b="1" dirty="0" err="1"/>
              <a:t>Proceduralno</a:t>
            </a:r>
            <a:r>
              <a:rPr lang="en-US" dirty="0"/>
              <a:t>  </a:t>
            </a:r>
          </a:p>
          <a:p>
            <a:pPr marL="514350" indent="-514350"/>
            <a:r>
              <a:rPr lang="en-US" dirty="0" err="1"/>
              <a:t>sticanje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i </a:t>
            </a:r>
            <a:r>
              <a:rPr lang="en-US" dirty="0" err="1"/>
              <a:t>navika</a:t>
            </a:r>
            <a:endParaRPr lang="en-US" dirty="0"/>
          </a:p>
          <a:p>
            <a:pPr lvl="1"/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vožnje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pokrete</a:t>
            </a:r>
            <a:r>
              <a:rPr lang="en-US" dirty="0"/>
              <a:t>: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stegnem</a:t>
            </a:r>
            <a:r>
              <a:rPr lang="en-US" dirty="0"/>
              <a:t> </a:t>
            </a:r>
            <a:r>
              <a:rPr lang="en-US" dirty="0" err="1" smtClean="0"/>
              <a:t>kičmeni</a:t>
            </a:r>
            <a:r>
              <a:rPr lang="en-US" dirty="0" smtClean="0"/>
              <a:t>  </a:t>
            </a:r>
            <a:r>
              <a:rPr lang="en-US" dirty="0" err="1"/>
              <a:t>mišić</a:t>
            </a:r>
            <a:r>
              <a:rPr lang="en-US" dirty="0"/>
              <a:t> A, </a:t>
            </a:r>
            <a:r>
              <a:rPr lang="en-US" dirty="0" err="1"/>
              <a:t>zatim</a:t>
            </a:r>
            <a:r>
              <a:rPr lang="en-US" dirty="0"/>
              <a:t> i </a:t>
            </a:r>
            <a:r>
              <a:rPr lang="en-US" dirty="0" err="1"/>
              <a:t>mišiće</a:t>
            </a:r>
            <a:r>
              <a:rPr lang="en-US" dirty="0"/>
              <a:t> </a:t>
            </a:r>
            <a:r>
              <a:rPr lang="en-US" dirty="0" err="1"/>
              <a:t>butina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pružim</a:t>
            </a:r>
            <a:r>
              <a:rPr lang="en-US" dirty="0"/>
              <a:t>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ručke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podignem</a:t>
            </a:r>
            <a:r>
              <a:rPr lang="en-US" dirty="0"/>
              <a:t> </a:t>
            </a:r>
            <a:r>
              <a:rPr lang="en-US" dirty="0" err="1"/>
              <a:t>telo</a:t>
            </a:r>
            <a:r>
              <a:rPr lang="en-US" dirty="0"/>
              <a:t> i </a:t>
            </a:r>
            <a:endParaRPr lang="sr-Latn-RS" dirty="0" smtClean="0"/>
          </a:p>
          <a:p>
            <a:pPr lvl="1"/>
            <a:r>
              <a:rPr lang="en-US" dirty="0" err="1" smtClean="0"/>
              <a:t>sednem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sic. </a:t>
            </a:r>
            <a:r>
              <a:rPr lang="en-US" dirty="0" err="1"/>
              <a:t>Stavim</a:t>
            </a:r>
            <a:r>
              <a:rPr lang="en-US" dirty="0"/>
              <a:t> </a:t>
            </a:r>
            <a:r>
              <a:rPr lang="en-US" dirty="0" err="1"/>
              <a:t>desno</a:t>
            </a:r>
            <a:r>
              <a:rPr lang="en-US" dirty="0"/>
              <a:t> </a:t>
            </a:r>
            <a:r>
              <a:rPr lang="en-US" dirty="0" err="1"/>
              <a:t>stopalo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desnu</a:t>
            </a:r>
            <a:r>
              <a:rPr lang="en-US" dirty="0"/>
              <a:t> </a:t>
            </a:r>
            <a:r>
              <a:rPr lang="en-US" dirty="0" err="1"/>
              <a:t>pedalu</a:t>
            </a:r>
            <a:r>
              <a:rPr lang="en-US" dirty="0"/>
              <a:t> i </a:t>
            </a:r>
            <a:r>
              <a:rPr lang="en-US" dirty="0" err="1"/>
              <a:t>izvršim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, </a:t>
            </a:r>
            <a:endParaRPr lang="sr-Latn-RS" dirty="0" smtClean="0"/>
          </a:p>
          <a:p>
            <a:pPr lvl="1"/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levo</a:t>
            </a:r>
            <a:r>
              <a:rPr lang="en-US" dirty="0"/>
              <a:t> </a:t>
            </a:r>
            <a:r>
              <a:rPr lang="en-US" dirty="0" err="1"/>
              <a:t>stopalo</a:t>
            </a:r>
            <a:r>
              <a:rPr lang="en-US" dirty="0"/>
              <a:t> </a:t>
            </a:r>
            <a:r>
              <a:rPr lang="en-US" dirty="0" err="1"/>
              <a:t>stavim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levu</a:t>
            </a:r>
            <a:r>
              <a:rPr lang="en-US" dirty="0"/>
              <a:t> </a:t>
            </a:r>
            <a:r>
              <a:rPr lang="en-US" dirty="0" err="1"/>
              <a:t>pedalu</a:t>
            </a:r>
            <a:r>
              <a:rPr lang="en-US" dirty="0"/>
              <a:t>, i </a:t>
            </a:r>
            <a:r>
              <a:rPr lang="en-US" dirty="0" err="1"/>
              <a:t>počinjem</a:t>
            </a:r>
            <a:r>
              <a:rPr lang="en-US" dirty="0"/>
              <a:t> </a:t>
            </a:r>
            <a:r>
              <a:rPr lang="en-US" dirty="0" err="1"/>
              <a:t>naizmenično</a:t>
            </a:r>
            <a:r>
              <a:rPr lang="en-US" dirty="0"/>
              <a:t> </a:t>
            </a:r>
            <a:r>
              <a:rPr lang="en-US" dirty="0" smtClean="0"/>
              <a:t>da</a:t>
            </a:r>
            <a:endParaRPr lang="sr-Latn-R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/>
              <a:t>vršim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desnom</a:t>
            </a:r>
            <a:r>
              <a:rPr lang="en-US" dirty="0"/>
              <a:t> </a:t>
            </a:r>
            <a:r>
              <a:rPr lang="en-US" dirty="0" err="1"/>
              <a:t>nogom</a:t>
            </a:r>
            <a:r>
              <a:rPr lang="en-US" dirty="0"/>
              <a:t> i </a:t>
            </a:r>
            <a:r>
              <a:rPr lang="en-US" dirty="0" err="1"/>
              <a:t>levom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…</a:t>
            </a:r>
          </a:p>
          <a:p>
            <a:pPr lvl="1"/>
            <a:endParaRPr lang="sr-Latn-R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 </a:t>
            </a:r>
            <a:r>
              <a:rPr lang="en-US" dirty="0">
                <a:solidFill>
                  <a:srgbClr val="FF0000"/>
                </a:solidFill>
              </a:rPr>
              <a:t>bi se </a:t>
            </a:r>
            <a:r>
              <a:rPr lang="en-US" dirty="0" err="1">
                <a:solidFill>
                  <a:srgbClr val="FF0000"/>
                </a:solidFill>
              </a:rPr>
              <a:t>proverila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elektronska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pošta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potrebno</a:t>
            </a:r>
            <a:r>
              <a:rPr lang="en-US" dirty="0">
                <a:solidFill>
                  <a:srgbClr val="FF0000"/>
                </a:solidFill>
              </a:rPr>
              <a:t> je...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Šta se sve pamti?</a:t>
            </a:r>
            <a:r>
              <a:rPr lang="en-US" sz="3800" smtClean="0"/>
              <a:t> </a:t>
            </a:r>
            <a:r>
              <a:rPr lang="sl-SI" sz="3800" smtClean="0"/>
              <a:t/>
            </a:r>
            <a:br>
              <a:rPr lang="sl-SI" sz="3800" smtClean="0"/>
            </a:br>
            <a:r>
              <a:rPr lang="sr-Latn-CS" sz="3200" smtClean="0"/>
              <a:t>Fenomenolo</a:t>
            </a:r>
            <a:r>
              <a:rPr lang="sl-SI" sz="3200" smtClean="0"/>
              <a:t>ška analiza</a:t>
            </a:r>
            <a:endParaRPr lang="sr-Latn-CS" sz="32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sl-SI" smtClean="0"/>
              <a:t>Šta je ovo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sl-SI" smtClean="0"/>
              <a:t>Šta je bicikl?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sl-SI" smtClean="0"/>
              <a:t>Kada ste zadnji put vozili bicikl? 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sl-SI" smtClean="0"/>
              <a:t>Kako vozite bicikl?</a:t>
            </a:r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endParaRPr lang="sl-SI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sl-SI" smtClean="0"/>
          </a:p>
          <a:p>
            <a:pPr marL="533400" indent="-533400" eaLnBrk="1" hangingPunct="1"/>
            <a:endParaRPr lang="sl-SI" smtClean="0"/>
          </a:p>
          <a:p>
            <a:pPr marL="533400" indent="-533400" eaLnBrk="1" hangingPunct="1"/>
            <a:endParaRPr lang="sl-SI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sl-SI" smtClean="0"/>
          </a:p>
        </p:txBody>
      </p:sp>
      <p:pic>
        <p:nvPicPr>
          <p:cNvPr id="47110" name="Picture 6" descr="bi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3124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DUGOTRAJNA MEMORIJA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37401" cy="5715000"/>
          </a:xfrm>
        </p:spPr>
        <p:txBody>
          <a:bodyPr>
            <a:normAutofit/>
          </a:bodyPr>
          <a:lstStyle/>
          <a:p>
            <a:r>
              <a:rPr lang="en-US" sz="2600" dirty="0"/>
              <a:t>“</a:t>
            </a:r>
            <a:r>
              <a:rPr lang="en-US" sz="2600" b="1" dirty="0" err="1"/>
              <a:t>Prošlog</a:t>
            </a:r>
            <a:r>
              <a:rPr lang="en-US" sz="2600" b="1" dirty="0"/>
              <a:t> </a:t>
            </a:r>
            <a:r>
              <a:rPr lang="en-US" sz="2600" b="1" dirty="0" err="1"/>
              <a:t>leta</a:t>
            </a:r>
            <a:r>
              <a:rPr lang="en-US" sz="2600" b="1" dirty="0"/>
              <a:t> </a:t>
            </a:r>
            <a:r>
              <a:rPr lang="en-US" sz="2600" b="1" dirty="0" err="1"/>
              <a:t>obišao</a:t>
            </a:r>
            <a:r>
              <a:rPr lang="en-US" sz="2600" b="1" dirty="0"/>
              <a:t> </a:t>
            </a:r>
            <a:r>
              <a:rPr lang="en-US" sz="2600" b="1" dirty="0" err="1"/>
              <a:t>sam</a:t>
            </a:r>
            <a:r>
              <a:rPr lang="en-US" sz="2600" b="1" dirty="0"/>
              <a:t> </a:t>
            </a:r>
            <a:r>
              <a:rPr lang="en-US" sz="2600" b="1" dirty="0" err="1"/>
              <a:t>Gaudijev</a:t>
            </a:r>
            <a:r>
              <a:rPr lang="en-US" sz="2600" b="1" dirty="0"/>
              <a:t> </a:t>
            </a:r>
            <a:r>
              <a:rPr lang="en-US" sz="2600" b="1" dirty="0" err="1"/>
              <a:t>muzej</a:t>
            </a:r>
            <a:r>
              <a:rPr lang="en-US" sz="2600" b="1" dirty="0"/>
              <a:t> u </a:t>
            </a:r>
            <a:r>
              <a:rPr lang="en-US" sz="2600" b="1" dirty="0" err="1"/>
              <a:t>Barseloni</a:t>
            </a:r>
            <a:r>
              <a:rPr lang="en-US" sz="2600" b="1" dirty="0"/>
              <a:t>, </a:t>
            </a:r>
            <a:r>
              <a:rPr lang="en-US" sz="2600" b="1" dirty="0" err="1"/>
              <a:t>kupao</a:t>
            </a:r>
            <a:r>
              <a:rPr lang="en-US" sz="2600" b="1" dirty="0"/>
              <a:t> </a:t>
            </a:r>
            <a:r>
              <a:rPr lang="en-US" sz="2600" b="1" dirty="0" err="1"/>
              <a:t>sam</a:t>
            </a:r>
            <a:r>
              <a:rPr lang="en-US" sz="2600" b="1" dirty="0"/>
              <a:t> se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plaži</a:t>
            </a:r>
            <a:r>
              <a:rPr lang="en-US" sz="2600" b="1" dirty="0"/>
              <a:t> u </a:t>
            </a:r>
            <a:r>
              <a:rPr lang="en-US" sz="2600" b="1" dirty="0" err="1"/>
              <a:t>Kasteldefelsu</a:t>
            </a:r>
            <a:r>
              <a:rPr lang="en-US" sz="2600" b="1" dirty="0"/>
              <a:t>, </a:t>
            </a:r>
            <a:r>
              <a:rPr lang="en-US" sz="2600" b="1" dirty="0" err="1"/>
              <a:t>jer</a:t>
            </a:r>
            <a:r>
              <a:rPr lang="en-US" sz="2600" b="1" dirty="0"/>
              <a:t> </a:t>
            </a:r>
            <a:r>
              <a:rPr lang="en-US" sz="2600" b="1" dirty="0" err="1"/>
              <a:t>smo</a:t>
            </a:r>
            <a:r>
              <a:rPr lang="en-US" sz="2600" b="1" dirty="0"/>
              <a:t> </a:t>
            </a:r>
            <a:r>
              <a:rPr lang="en-US" sz="2600" b="1" dirty="0" err="1"/>
              <a:t>videli</a:t>
            </a:r>
            <a:r>
              <a:rPr lang="en-US" sz="2600" b="1" dirty="0"/>
              <a:t> da je </a:t>
            </a:r>
            <a:r>
              <a:rPr lang="en-US" sz="2600" b="1" dirty="0" err="1"/>
              <a:t>tamo</a:t>
            </a:r>
            <a:r>
              <a:rPr lang="en-US" sz="2600" b="1" dirty="0"/>
              <a:t> </a:t>
            </a:r>
            <a:r>
              <a:rPr lang="en-US" sz="2600" b="1" dirty="0" err="1"/>
              <a:t>manja</a:t>
            </a:r>
            <a:r>
              <a:rPr lang="en-US" sz="2600" b="1" dirty="0"/>
              <a:t> </a:t>
            </a:r>
            <a:r>
              <a:rPr lang="en-US" sz="2600" b="1" dirty="0" err="1"/>
              <a:t>gužva</a:t>
            </a:r>
            <a:r>
              <a:rPr lang="en-US" sz="2600" b="1" dirty="0"/>
              <a:t> </a:t>
            </a:r>
            <a:r>
              <a:rPr lang="en-US" sz="2600" b="1" dirty="0" err="1"/>
              <a:t>nego</a:t>
            </a:r>
            <a:r>
              <a:rPr lang="en-US" sz="2600" b="1" dirty="0"/>
              <a:t>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Barseloneti</a:t>
            </a:r>
            <a:r>
              <a:rPr lang="en-US" sz="2600" b="1" dirty="0"/>
              <a:t>, </a:t>
            </a:r>
            <a:r>
              <a:rPr lang="en-US" sz="2600" b="1" dirty="0" err="1"/>
              <a:t>mada</a:t>
            </a:r>
            <a:r>
              <a:rPr lang="en-US" sz="2600" b="1" dirty="0"/>
              <a:t> je more </a:t>
            </a:r>
            <a:r>
              <a:rPr lang="en-US" sz="2600" b="1" dirty="0" err="1"/>
              <a:t>bilo</a:t>
            </a:r>
            <a:r>
              <a:rPr lang="en-US" sz="2600" b="1" dirty="0"/>
              <a:t> </a:t>
            </a:r>
            <a:r>
              <a:rPr lang="en-US" sz="2600" b="1" dirty="0" err="1"/>
              <a:t>jako</a:t>
            </a:r>
            <a:r>
              <a:rPr lang="en-US" sz="2600" b="1" dirty="0"/>
              <a:t> </a:t>
            </a:r>
            <a:r>
              <a:rPr lang="en-US" sz="2600" b="1" dirty="0" err="1"/>
              <a:t>valovito</a:t>
            </a:r>
            <a:r>
              <a:rPr lang="en-US" sz="2600" b="1" dirty="0"/>
              <a:t> i </a:t>
            </a:r>
            <a:r>
              <a:rPr lang="en-US" sz="2600" b="1" dirty="0" err="1"/>
              <a:t>bila</a:t>
            </a:r>
            <a:r>
              <a:rPr lang="en-US" sz="2600" b="1" dirty="0"/>
              <a:t> je </a:t>
            </a:r>
            <a:r>
              <a:rPr lang="en-US" sz="2600" b="1" dirty="0" err="1"/>
              <a:t>velika</a:t>
            </a:r>
            <a:r>
              <a:rPr lang="en-US" sz="2600" b="1" dirty="0"/>
              <a:t> </a:t>
            </a:r>
            <a:r>
              <a:rPr lang="en-US" sz="2600" b="1" dirty="0" err="1"/>
              <a:t>sparina</a:t>
            </a:r>
            <a:r>
              <a:rPr lang="en-US" sz="2600" b="1" dirty="0"/>
              <a:t>, a </a:t>
            </a:r>
            <a:r>
              <a:rPr lang="en-US" sz="2600" b="1" dirty="0" err="1"/>
              <a:t>veče</a:t>
            </a:r>
            <a:r>
              <a:rPr lang="en-US" sz="2600" b="1" dirty="0"/>
              <a:t> </a:t>
            </a:r>
            <a:r>
              <a:rPr lang="en-US" sz="2600" b="1" dirty="0" err="1"/>
              <a:t>smo</a:t>
            </a:r>
            <a:r>
              <a:rPr lang="en-US" sz="2600" b="1" dirty="0"/>
              <a:t> </a:t>
            </a:r>
            <a:r>
              <a:rPr lang="en-US" sz="2600" b="1" dirty="0" err="1"/>
              <a:t>proveli</a:t>
            </a:r>
            <a:r>
              <a:rPr lang="en-US" sz="2600" b="1" dirty="0"/>
              <a:t> </a:t>
            </a:r>
            <a:r>
              <a:rPr lang="en-US" sz="2600" b="1" dirty="0" err="1"/>
              <a:t>pijući</a:t>
            </a:r>
            <a:r>
              <a:rPr lang="en-US" sz="2600" b="1" dirty="0"/>
              <a:t> </a:t>
            </a:r>
            <a:r>
              <a:rPr lang="en-US" sz="2600" b="1" dirty="0" err="1"/>
              <a:t>neko</a:t>
            </a:r>
            <a:r>
              <a:rPr lang="en-US" sz="2600" b="1" dirty="0"/>
              <a:t> </a:t>
            </a:r>
            <a:r>
              <a:rPr lang="en-US" sz="2600" b="1" dirty="0" err="1"/>
              <a:t>odlično</a:t>
            </a:r>
            <a:r>
              <a:rPr lang="en-US" sz="2600" b="1" dirty="0"/>
              <a:t> i </a:t>
            </a:r>
            <a:r>
              <a:rPr lang="en-US" sz="2600" b="1" dirty="0" err="1"/>
              <a:t>osvežavajuće</a:t>
            </a:r>
            <a:r>
              <a:rPr lang="en-US" sz="2600" b="1" dirty="0"/>
              <a:t> </a:t>
            </a:r>
            <a:r>
              <a:rPr lang="en-US" sz="2600" b="1" dirty="0" err="1"/>
              <a:t>belo</a:t>
            </a:r>
            <a:r>
              <a:rPr lang="en-US" sz="2600" b="1" dirty="0"/>
              <a:t> vino u </a:t>
            </a:r>
            <a:r>
              <a:rPr lang="en-US" sz="2600" b="1" dirty="0" err="1"/>
              <a:t>Gotskoj</a:t>
            </a:r>
            <a:r>
              <a:rPr lang="en-US" sz="2600" b="1" dirty="0"/>
              <a:t> </a:t>
            </a:r>
            <a:r>
              <a:rPr lang="en-US" sz="2600" b="1" dirty="0" err="1"/>
              <a:t>četvrti</a:t>
            </a:r>
            <a:r>
              <a:rPr lang="en-US" sz="2600" b="1" dirty="0"/>
              <a:t> i </a:t>
            </a:r>
            <a:r>
              <a:rPr lang="en-US" sz="2600" b="1" dirty="0" err="1"/>
              <a:t>slušajući</a:t>
            </a:r>
            <a:r>
              <a:rPr lang="en-US" sz="2600" b="1" dirty="0"/>
              <a:t> </a:t>
            </a:r>
            <a:r>
              <a:rPr lang="en-US" sz="2600" b="1" dirty="0" err="1"/>
              <a:t>svirače</a:t>
            </a:r>
            <a:r>
              <a:rPr lang="en-US" sz="2600" b="1" dirty="0"/>
              <a:t> </a:t>
            </a:r>
            <a:r>
              <a:rPr lang="en-US" sz="2600" b="1" dirty="0" err="1"/>
              <a:t>rumbe</a:t>
            </a:r>
            <a:r>
              <a:rPr lang="en-US" sz="2600" dirty="0" smtClean="0"/>
              <a:t>.”</a:t>
            </a:r>
            <a:r>
              <a:rPr lang="sr-Latn-CS" sz="2600" dirty="0" smtClean="0"/>
              <a:t/>
            </a:r>
            <a:br>
              <a:rPr lang="sr-Latn-CS" sz="2600" dirty="0" smtClean="0"/>
            </a:br>
            <a:endParaRPr lang="en-US" sz="2600" dirty="0"/>
          </a:p>
          <a:p>
            <a:pPr>
              <a:buFont typeface="Times New Roman" pitchFamily="18" charset="0"/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267200"/>
            <a:ext cx="80566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i="1" dirty="0" err="1"/>
              <a:t>Koja</a:t>
            </a:r>
            <a:r>
              <a:rPr lang="en-US" i="1" dirty="0"/>
              <a:t> </a:t>
            </a:r>
            <a:r>
              <a:rPr lang="en-US" i="1" dirty="0" err="1"/>
              <a:t>vrsta</a:t>
            </a:r>
            <a:r>
              <a:rPr lang="en-US" i="1" dirty="0"/>
              <a:t> </a:t>
            </a:r>
            <a:r>
              <a:rPr lang="en-US" i="1" dirty="0" err="1"/>
              <a:t>pamćenja</a:t>
            </a:r>
            <a:r>
              <a:rPr lang="en-US" i="1" dirty="0"/>
              <a:t> je u </a:t>
            </a:r>
            <a:r>
              <a:rPr lang="en-US" i="1" dirty="0" err="1"/>
              <a:t>ovom</a:t>
            </a:r>
            <a:r>
              <a:rPr lang="en-US" i="1" dirty="0"/>
              <a:t> </a:t>
            </a:r>
            <a:r>
              <a:rPr lang="en-US" i="1" dirty="0" err="1"/>
              <a:t>iskazu</a:t>
            </a:r>
            <a:r>
              <a:rPr lang="en-US" i="1" dirty="0"/>
              <a:t>?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i="1" dirty="0" err="1"/>
              <a:t>epizodičkoj</a:t>
            </a:r>
            <a:r>
              <a:rPr lang="en-US" dirty="0"/>
              <a:t> </a:t>
            </a:r>
            <a:r>
              <a:rPr lang="en-US" dirty="0" err="1"/>
              <a:t>memoriji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čulne</a:t>
            </a:r>
            <a:r>
              <a:rPr lang="en-US" dirty="0"/>
              <a:t> </a:t>
            </a:r>
            <a:r>
              <a:rPr lang="en-US" dirty="0" err="1"/>
              <a:t>prirode</a:t>
            </a:r>
            <a:r>
              <a:rPr lang="en-US" dirty="0"/>
              <a:t>: </a:t>
            </a:r>
            <a:r>
              <a:rPr lang="en-US" dirty="0" err="1"/>
              <a:t>obići</a:t>
            </a:r>
            <a:r>
              <a:rPr lang="en-US" dirty="0"/>
              <a:t>, </a:t>
            </a:r>
            <a:r>
              <a:rPr lang="en-US" dirty="0" err="1"/>
              <a:t>kupati</a:t>
            </a:r>
            <a:r>
              <a:rPr lang="en-US" dirty="0"/>
              <a:t>, </a:t>
            </a:r>
            <a:r>
              <a:rPr lang="en-US" dirty="0" err="1"/>
              <a:t>videti</a:t>
            </a:r>
            <a:r>
              <a:rPr lang="en-US" dirty="0"/>
              <a:t>, </a:t>
            </a:r>
            <a:r>
              <a:rPr lang="en-US" dirty="0" err="1"/>
              <a:t>sparina</a:t>
            </a:r>
            <a:r>
              <a:rPr lang="en-US" dirty="0"/>
              <a:t>, </a:t>
            </a:r>
            <a:endParaRPr lang="sr-Latn-CS" dirty="0" smtClean="0"/>
          </a:p>
          <a:p>
            <a:r>
              <a:rPr lang="en-US" dirty="0" err="1" smtClean="0"/>
              <a:t>osvežavajuće</a:t>
            </a:r>
            <a:r>
              <a:rPr lang="en-US" dirty="0"/>
              <a:t>, </a:t>
            </a:r>
            <a:r>
              <a:rPr lang="en-US" dirty="0" err="1"/>
              <a:t>slušati</a:t>
            </a:r>
            <a:r>
              <a:rPr lang="en-US" dirty="0"/>
              <a:t>...</a:t>
            </a:r>
          </a:p>
          <a:p>
            <a:r>
              <a:rPr lang="en-US" i="1" dirty="0"/>
              <a:t>A </a:t>
            </a:r>
            <a:r>
              <a:rPr lang="en-US" i="1" dirty="0" err="1"/>
              <a:t>koje</a:t>
            </a:r>
            <a:r>
              <a:rPr lang="en-US" i="1" dirty="0"/>
              <a:t> </a:t>
            </a:r>
            <a:r>
              <a:rPr lang="en-US" i="1" dirty="0" err="1"/>
              <a:t>semantičke</a:t>
            </a:r>
            <a:r>
              <a:rPr lang="en-US" i="1" dirty="0"/>
              <a:t> </a:t>
            </a:r>
            <a:r>
              <a:rPr lang="en-US" i="1" dirty="0" err="1"/>
              <a:t>informacije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tu</a:t>
            </a:r>
            <a:r>
              <a:rPr lang="en-US" i="1" dirty="0"/>
              <a:t>? </a:t>
            </a:r>
          </a:p>
          <a:p>
            <a:r>
              <a:rPr lang="en-US" dirty="0"/>
              <a:t>Gaudi, </a:t>
            </a:r>
            <a:r>
              <a:rPr lang="en-US" dirty="0" err="1"/>
              <a:t>muzej</a:t>
            </a:r>
            <a:r>
              <a:rPr lang="en-US" dirty="0"/>
              <a:t>, </a:t>
            </a:r>
            <a:r>
              <a:rPr lang="en-US" dirty="0" err="1"/>
              <a:t>Barselona</a:t>
            </a:r>
            <a:r>
              <a:rPr lang="en-US" dirty="0"/>
              <a:t>, </a:t>
            </a:r>
            <a:r>
              <a:rPr lang="en-US" dirty="0" err="1"/>
              <a:t>Kasteldefels</a:t>
            </a:r>
            <a:r>
              <a:rPr lang="en-US" dirty="0"/>
              <a:t>, </a:t>
            </a:r>
            <a:r>
              <a:rPr lang="en-US" dirty="0" err="1"/>
              <a:t>Barseloneta</a:t>
            </a:r>
            <a:r>
              <a:rPr lang="en-US" dirty="0"/>
              <a:t>, more, </a:t>
            </a:r>
            <a:endParaRPr lang="sr-Latn-CS" dirty="0" smtClean="0"/>
          </a:p>
          <a:p>
            <a:r>
              <a:rPr lang="en-US" dirty="0" err="1" smtClean="0"/>
              <a:t>valovito</a:t>
            </a:r>
            <a:r>
              <a:rPr lang="en-US" dirty="0"/>
              <a:t>, </a:t>
            </a:r>
            <a:r>
              <a:rPr lang="en-US" dirty="0" err="1"/>
              <a:t>sparina</a:t>
            </a:r>
            <a:r>
              <a:rPr lang="en-US" dirty="0"/>
              <a:t>, vino, </a:t>
            </a:r>
            <a:r>
              <a:rPr lang="en-US" dirty="0" err="1"/>
              <a:t>osvežavajuće</a:t>
            </a:r>
            <a:r>
              <a:rPr lang="en-US" dirty="0"/>
              <a:t>, </a:t>
            </a:r>
            <a:r>
              <a:rPr lang="en-US" dirty="0" err="1"/>
              <a:t>Gotska</a:t>
            </a:r>
            <a:r>
              <a:rPr lang="en-US" dirty="0"/>
              <a:t> </a:t>
            </a:r>
            <a:r>
              <a:rPr lang="en-US" dirty="0" err="1"/>
              <a:t>četvrt</a:t>
            </a:r>
            <a:r>
              <a:rPr lang="en-US" dirty="0"/>
              <a:t>, rumba.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Autobiografska</a:t>
            </a:r>
            <a:r>
              <a:rPr lang="en-US" dirty="0"/>
              <a:t> </a:t>
            </a:r>
            <a:r>
              <a:rPr lang="en-US" dirty="0" err="1"/>
              <a:t>memorija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Memorija </a:t>
            </a:r>
            <a:r>
              <a:rPr lang="pl-PL" dirty="0"/>
              <a:t>za događaje vezane za nas same i</a:t>
            </a:r>
          </a:p>
          <a:p>
            <a:pPr marL="0" indent="0">
              <a:buNone/>
            </a:pPr>
            <a:r>
              <a:rPr lang="sr-Latn-RS" dirty="0" smtClean="0"/>
              <a:t>različit</a:t>
            </a:r>
            <a:r>
              <a:rPr lang="en-US" dirty="0" smtClean="0"/>
              <a:t>a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(</a:t>
            </a:r>
            <a:r>
              <a:rPr lang="en-US" dirty="0" err="1"/>
              <a:t>Neisser</a:t>
            </a:r>
            <a:r>
              <a:rPr lang="en-US" dirty="0"/>
              <a:t>, 1989</a:t>
            </a:r>
            <a:r>
              <a:rPr lang="en-US" dirty="0" smtClean="0"/>
              <a:t>)</a:t>
            </a:r>
            <a:r>
              <a:rPr lang="sr-Latn-RS" dirty="0" smtClean="0"/>
              <a:t> - </a:t>
            </a:r>
            <a:r>
              <a:rPr lang="nn-NO" dirty="0"/>
              <a:t>definiše naš identitet i služi kao veza </a:t>
            </a:r>
            <a:r>
              <a:rPr lang="nn-NO" dirty="0" smtClean="0"/>
              <a:t>za</a:t>
            </a:r>
            <a:r>
              <a:rPr lang="sr-Latn-RS" dirty="0" smtClean="0"/>
              <a:t> </a:t>
            </a:r>
            <a:r>
              <a:rPr lang="vi-VN" dirty="0" smtClean="0"/>
              <a:t>događaje </a:t>
            </a:r>
            <a:r>
              <a:rPr lang="vi-VN" dirty="0"/>
              <a:t>iz privatne i javne sfere</a:t>
            </a:r>
            <a:endParaRPr lang="sr-Latn-R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/>
              <a:t>sećanja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specifična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i </a:t>
            </a:r>
            <a:r>
              <a:rPr lang="en-US" dirty="0" err="1" smtClean="0"/>
              <a:t>memoriju</a:t>
            </a:r>
            <a:r>
              <a:rPr lang="sr-Latn-R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raznovrsne</a:t>
            </a:r>
            <a:r>
              <a:rPr lang="en-US" dirty="0"/>
              <a:t> </a:t>
            </a:r>
            <a:r>
              <a:rPr lang="en-US" dirty="0" err="1"/>
              <a:t>činjenice</a:t>
            </a:r>
            <a:r>
              <a:rPr lang="en-US" dirty="0"/>
              <a:t> o </a:t>
            </a:r>
            <a:r>
              <a:rPr lang="en-US" dirty="0" err="1"/>
              <a:t>sopstvenom</a:t>
            </a:r>
            <a:r>
              <a:rPr lang="en-US" dirty="0"/>
              <a:t> </a:t>
            </a:r>
            <a:r>
              <a:rPr lang="en-US" dirty="0" err="1"/>
              <a:t>životu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–</a:t>
            </a:r>
            <a:r>
              <a:rPr lang="sr-Latn-RS" dirty="0" smtClean="0"/>
              <a:t> </a:t>
            </a:r>
            <a:r>
              <a:rPr lang="en-US" dirty="0" err="1" smtClean="0"/>
              <a:t>Kupovanje</a:t>
            </a:r>
            <a:r>
              <a:rPr lang="en-US" dirty="0" smtClean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 (</a:t>
            </a:r>
            <a:r>
              <a:rPr lang="en-US" dirty="0" err="1"/>
              <a:t>specifično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pt-BR" dirty="0"/>
              <a:t>–Znanje o tome da posedujem automobil (činjenica </a:t>
            </a:r>
            <a:r>
              <a:rPr lang="pt-BR" dirty="0" smtClean="0"/>
              <a:t>o</a:t>
            </a:r>
            <a:r>
              <a:rPr lang="sr-Latn-RS" dirty="0" smtClean="0"/>
              <a:t> </a:t>
            </a:r>
            <a:r>
              <a:rPr lang="en-US" dirty="0" err="1" smtClean="0"/>
              <a:t>meni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Dubina obrade informacija - demonstracija</a:t>
            </a:r>
            <a:endParaRPr lang="sr-Latn-CS" sz="38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2400" smtClean="0"/>
              <a:t>Imate 10 sekundi za rešavanje sledećeg zadatka: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1. Koliko samoglasnika ima u sledećim rečima?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Šopen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Rembrant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Roden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Betoven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Čajkovski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Pikaso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007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KRATKOTRAJNA MEMORIJA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193600" cy="39748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	“</a:t>
            </a:r>
            <a:r>
              <a:rPr lang="en-US" dirty="0" err="1" smtClean="0"/>
              <a:t>Raskrsnica</a:t>
            </a:r>
            <a:r>
              <a:rPr lang="en-US" dirty="0" smtClean="0"/>
              <a:t>” -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je sad u </a:t>
            </a:r>
            <a:r>
              <a:rPr lang="en-US" dirty="0" err="1" smtClean="0"/>
              <a:t>svesti</a:t>
            </a:r>
            <a:r>
              <a:rPr lang="en-US" dirty="0" smtClean="0"/>
              <a:t> </a:t>
            </a:r>
          </a:p>
          <a:p>
            <a:pPr lvl="1">
              <a:buFont typeface="Times New Roman" pitchFamily="18" charset="0"/>
              <a:buNone/>
            </a:pPr>
            <a:r>
              <a:rPr lang="en-US" dirty="0" smtClean="0"/>
              <a:t>                          - </a:t>
            </a:r>
            <a:r>
              <a:rPr lang="en-US" dirty="0" err="1" smtClean="0"/>
              <a:t>potiče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SM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DM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Vizuelna</a:t>
            </a:r>
            <a:r>
              <a:rPr lang="en-US" dirty="0" smtClean="0">
                <a:solidFill>
                  <a:srgbClr val="FF0000"/>
                </a:solidFill>
              </a:rPr>
              <a:t> i </a:t>
            </a:r>
            <a:r>
              <a:rPr lang="en-US" dirty="0" err="1" smtClean="0">
                <a:solidFill>
                  <a:srgbClr val="FF0000"/>
                </a:solidFill>
              </a:rPr>
              <a:t>auditivna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telefona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neko</a:t>
            </a:r>
            <a:r>
              <a:rPr lang="en-US" dirty="0" smtClean="0"/>
              <a:t> </a:t>
            </a:r>
            <a:r>
              <a:rPr lang="en-US" dirty="0" err="1" smtClean="0"/>
              <a:t>izdiktira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Ograničeni</a:t>
            </a:r>
            <a:r>
              <a:rPr lang="en-US" dirty="0" smtClean="0"/>
              <a:t> i </a:t>
            </a:r>
            <a:r>
              <a:rPr lang="en-US" u="sng" dirty="0" err="1" smtClean="0"/>
              <a:t>kapacitet</a:t>
            </a:r>
            <a:r>
              <a:rPr lang="en-US" dirty="0" smtClean="0"/>
              <a:t> i </a:t>
            </a:r>
            <a:r>
              <a:rPr lang="en-US" u="sng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endParaRPr lang="en-US" dirty="0" smtClean="0"/>
          </a:p>
          <a:p>
            <a:pPr lvl="1"/>
            <a:r>
              <a:rPr lang="en-US" dirty="0" err="1" smtClean="0"/>
              <a:t>Trajanje</a:t>
            </a:r>
            <a:r>
              <a:rPr lang="en-US" dirty="0" smtClean="0"/>
              <a:t>: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sekundi</a:t>
            </a:r>
            <a:endParaRPr lang="en-US" dirty="0" smtClean="0"/>
          </a:p>
          <a:p>
            <a:pPr lvl="1"/>
            <a:r>
              <a:rPr lang="en-US" dirty="0" err="1" smtClean="0"/>
              <a:t>Kapacitet</a:t>
            </a:r>
            <a:r>
              <a:rPr lang="en-US" dirty="0" smtClean="0"/>
              <a:t>: </a:t>
            </a:r>
            <a:r>
              <a:rPr lang="en-US" dirty="0" err="1" smtClean="0"/>
              <a:t>Milerov</a:t>
            </a:r>
            <a:r>
              <a:rPr lang="en-US" dirty="0" smtClean="0"/>
              <a:t> </a:t>
            </a:r>
            <a:r>
              <a:rPr lang="en-US" dirty="0" err="1" smtClean="0"/>
              <a:t>magični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: 7±2</a:t>
            </a:r>
          </a:p>
          <a:p>
            <a:endParaRPr lang="en-US" i="1" dirty="0" smtClean="0"/>
          </a:p>
          <a:p>
            <a:r>
              <a:rPr lang="en-US" i="1" dirty="0" err="1" smtClean="0"/>
              <a:t>Kako</a:t>
            </a:r>
            <a:r>
              <a:rPr lang="en-US" i="1" dirty="0" smtClean="0"/>
              <a:t> </a:t>
            </a:r>
            <a:r>
              <a:rPr lang="en-US" i="1" dirty="0" err="1" smtClean="0"/>
              <a:t>pamtimo</a:t>
            </a:r>
            <a:r>
              <a:rPr lang="en-US" i="1" dirty="0" smtClean="0"/>
              <a:t> </a:t>
            </a:r>
            <a:r>
              <a:rPr lang="en-US" i="1" dirty="0" err="1" smtClean="0"/>
              <a:t>veće</a:t>
            </a:r>
            <a:r>
              <a:rPr lang="en-US" i="1" dirty="0" smtClean="0"/>
              <a:t> </a:t>
            </a:r>
            <a:r>
              <a:rPr lang="en-US" i="1" dirty="0" err="1" smtClean="0"/>
              <a:t>celine</a:t>
            </a:r>
            <a:r>
              <a:rPr lang="en-US" i="1" dirty="0" smtClean="0"/>
              <a:t>? </a:t>
            </a:r>
          </a:p>
          <a:p>
            <a:pPr lvl="1"/>
            <a:r>
              <a:rPr lang="en-US" dirty="0" err="1" smtClean="0"/>
              <a:t>Grupisanje</a:t>
            </a:r>
            <a:r>
              <a:rPr lang="en-US" dirty="0" smtClean="0"/>
              <a:t> i </a:t>
            </a:r>
            <a:r>
              <a:rPr lang="en-US" dirty="0" err="1" smtClean="0"/>
              <a:t>organizacija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672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Dubina obrade informacija - demonstracija</a:t>
            </a:r>
            <a:endParaRPr lang="sr-Latn-CS" sz="38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2400" smtClean="0"/>
              <a:t>Imate 10 sekundi za rešavanje sledećeg zadatka: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2. Kojeg umetnika naročito cenite?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Renoar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Šostakovič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Mikelanđelo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Mocart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Vagner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mtClean="0"/>
              <a:t>Gogen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400" smtClean="0"/>
          </a:p>
        </p:txBody>
      </p:sp>
    </p:spTree>
    <p:extLst>
      <p:ext uri="{BB962C8B-B14F-4D97-AF65-F5344CB8AC3E}">
        <p14:creationId xmlns:p14="http://schemas.microsoft.com/office/powerpoint/2010/main" val="42659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l-SI" sz="3800" smtClean="0"/>
              <a:t>Dubina obrade informacija - demonstracija </a:t>
            </a:r>
            <a:endParaRPr lang="sr-Latn-CS" sz="38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6858000" cy="4149725"/>
          </a:xfrm>
        </p:spPr>
        <p:txBody>
          <a:bodyPr/>
          <a:lstStyle/>
          <a:p>
            <a:pPr eaLnBrk="1" hangingPunct="1"/>
            <a:r>
              <a:rPr lang="sl-SI" smtClean="0"/>
              <a:t>Pitanje br 1: Koliko samoglasnika ima u sledećim rečima</a:t>
            </a:r>
          </a:p>
          <a:p>
            <a:pPr lvl="1" eaLnBrk="1" hangingPunct="1"/>
            <a:r>
              <a:rPr lang="sl-SI" smtClean="0"/>
              <a:t>Koja su imena bila na spisku?</a:t>
            </a:r>
          </a:p>
          <a:p>
            <a:pPr lvl="1" eaLnBrk="1" hangingPunct="1"/>
            <a:endParaRPr lang="sl-SI" smtClean="0"/>
          </a:p>
          <a:p>
            <a:pPr eaLnBrk="1" hangingPunct="1"/>
            <a:r>
              <a:rPr lang="sl-SI" smtClean="0"/>
              <a:t>Pitanje br 2: Kojeg umetnika naročito cenite?</a:t>
            </a:r>
          </a:p>
          <a:p>
            <a:pPr lvl="1" eaLnBrk="1" hangingPunct="1"/>
            <a:r>
              <a:rPr lang="sl-SI" smtClean="0"/>
              <a:t>Koja su imena bila na spisku?</a:t>
            </a:r>
          </a:p>
          <a:p>
            <a:pPr lvl="1" eaLnBrk="1" hangingPunct="1">
              <a:buFont typeface="Wingdings" pitchFamily="2" charset="2"/>
              <a:buNone/>
            </a:pPr>
            <a:endParaRPr lang="sl-SI" smtClean="0"/>
          </a:p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950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Dubina obrade informacija</a:t>
            </a:r>
            <a:r>
              <a:rPr lang="sl-SI" sz="3800" smtClean="0"/>
              <a:t> - primer</a:t>
            </a:r>
            <a:endParaRPr lang="sr-Latn-CS" sz="380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477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974725" y="5522913"/>
            <a:ext cx="7940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/>
              <a:t>Šahisti dobro pamte raspored figura iz stvarne šahovske partije.</a:t>
            </a:r>
          </a:p>
          <a:p>
            <a:pPr eaLnBrk="1" hangingPunct="1"/>
            <a:r>
              <a:rPr lang="sl-SI" dirty="0"/>
              <a:t>Raspored nasumično razmeštenih figura teško uče i loše pamte zato što nema smisla.</a:t>
            </a:r>
          </a:p>
          <a:p>
            <a:pPr eaLnBrk="1" hangingPunct="1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0764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RAZVOJ PAMĆENJA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r-Latn-CS" sz="2400"/>
              <a:t>Prividni paradoks: određuju nas događaji </a:t>
            </a:r>
            <a:r>
              <a:rPr lang="sr-Cyrl-CS" sz="2400"/>
              <a:t/>
            </a:r>
            <a:br>
              <a:rPr lang="sr-Cyrl-CS" sz="2400"/>
            </a:br>
            <a:r>
              <a:rPr lang="sr-Latn-CS" sz="2400"/>
              <a:t>iz ranog detinjstva kojih se </a:t>
            </a:r>
            <a:br>
              <a:rPr lang="sr-Latn-CS" sz="2400"/>
            </a:br>
            <a:r>
              <a:rPr lang="sr-Latn-CS" sz="2400"/>
              <a:t>na svesnom planu ne sećamo</a:t>
            </a:r>
            <a:r>
              <a:rPr lang="en-US" sz="40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sr-Latn-CS" sz="2600" dirty="0"/>
              <a:t>Najstarij sećanja dopiru do 4. godine, i </a:t>
            </a:r>
            <a:r>
              <a:rPr lang="en-US" sz="2600" dirty="0" err="1"/>
              <a:t>mali</a:t>
            </a:r>
            <a:r>
              <a:rPr lang="en-US" sz="2600" dirty="0"/>
              <a:t> </a:t>
            </a:r>
            <a:r>
              <a:rPr lang="en-US" sz="2600" dirty="0" err="1"/>
              <a:t>broj</a:t>
            </a:r>
            <a:r>
              <a:rPr lang="en-US" sz="2600" dirty="0"/>
              <a:t> </a:t>
            </a:r>
            <a:r>
              <a:rPr lang="en-US" sz="2600" dirty="0" err="1"/>
              <a:t>jasnih</a:t>
            </a:r>
            <a:r>
              <a:rPr lang="en-US" sz="2600" dirty="0"/>
              <a:t> </a:t>
            </a:r>
            <a:r>
              <a:rPr lang="en-US" sz="2600" dirty="0" err="1"/>
              <a:t>sećanja</a:t>
            </a:r>
            <a:r>
              <a:rPr lang="sr-Latn-CS" sz="2600" dirty="0"/>
              <a:t>  za uzrast do 7. godine – infantilna amnezija.</a:t>
            </a:r>
            <a:br>
              <a:rPr lang="sr-Latn-CS" sz="2600" dirty="0"/>
            </a:br>
            <a:endParaRPr lang="sr-Latn-CS" sz="26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sr-Latn-CS" sz="2600" dirty="0"/>
              <a:t>Samosvest ili doživljaj ličnog identiteta kao neprekinutog, s</a:t>
            </a:r>
            <a:r>
              <a:rPr lang="en-US" sz="2600" dirty="0"/>
              <a:t>vest o </a:t>
            </a:r>
            <a:r>
              <a:rPr lang="en-US" sz="2600" dirty="0" err="1"/>
              <a:t>postojanju</a:t>
            </a:r>
            <a:r>
              <a:rPr lang="en-US" sz="2600" dirty="0"/>
              <a:t> </a:t>
            </a:r>
            <a:r>
              <a:rPr lang="en-US" sz="2600" i="1" dirty="0" err="1"/>
              <a:t>unutrašnjeg</a:t>
            </a:r>
            <a:r>
              <a:rPr lang="en-US" sz="2600" i="1" dirty="0"/>
              <a:t> i </a:t>
            </a:r>
            <a:r>
              <a:rPr lang="en-US" sz="2600" i="1" dirty="0" err="1"/>
              <a:t>privatnog</a:t>
            </a:r>
            <a:r>
              <a:rPr lang="en-US" sz="2600" dirty="0"/>
              <a:t> </a:t>
            </a:r>
            <a:r>
              <a:rPr lang="sr-Latn-CS" sz="2600" i="1" dirty="0"/>
              <a:t>J</a:t>
            </a:r>
            <a:r>
              <a:rPr lang="en-US" sz="2600" i="1" dirty="0"/>
              <a:t>a</a:t>
            </a:r>
            <a:r>
              <a:rPr lang="sr-Latn-CS" sz="2600" i="1" dirty="0"/>
              <a:t> </a:t>
            </a:r>
            <a:r>
              <a:rPr lang="en-US" sz="2600" dirty="0"/>
              <a:t>– </a:t>
            </a:r>
            <a:r>
              <a:rPr lang="sr-Latn-CS" sz="2600" dirty="0"/>
              <a:t>razvija se </a:t>
            </a:r>
            <a:r>
              <a:rPr lang="en-US" sz="2600" dirty="0" err="1"/>
              <a:t>oko</a:t>
            </a:r>
            <a:r>
              <a:rPr lang="en-US" sz="2600" dirty="0"/>
              <a:t> 6. </a:t>
            </a:r>
            <a:r>
              <a:rPr lang="en-US" sz="2600" dirty="0" err="1"/>
              <a:t>godine</a:t>
            </a:r>
            <a:r>
              <a:rPr lang="en-US" sz="2600" dirty="0"/>
              <a:t> </a:t>
            </a:r>
            <a:endParaRPr lang="sr-Latn-CS" sz="2600" dirty="0"/>
          </a:p>
          <a:p>
            <a:pPr>
              <a:lnSpc>
                <a:spcPct val="80000"/>
              </a:lnSpc>
              <a:buFontTx/>
              <a:buChar char="-"/>
            </a:pPr>
            <a:endParaRPr lang="sr-Latn-CS" sz="26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/>
              <a:t>*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900" dirty="0" err="1"/>
              <a:t>Šta</a:t>
            </a:r>
            <a:r>
              <a:rPr lang="en-US" sz="1900" dirty="0"/>
              <a:t> je </a:t>
            </a:r>
            <a:r>
              <a:rPr lang="en-US" sz="1900" dirty="0" err="1"/>
              <a:t>sa</a:t>
            </a:r>
            <a:r>
              <a:rPr lang="en-US" sz="1900" dirty="0"/>
              <a:t> </a:t>
            </a:r>
            <a:r>
              <a:rPr lang="en-US" sz="1900" dirty="0" err="1"/>
              <a:t>periodom</a:t>
            </a:r>
            <a:r>
              <a:rPr lang="en-US" sz="1900" dirty="0"/>
              <a:t> pre toga</a:t>
            </a:r>
            <a:r>
              <a:rPr lang="sr-Latn-CS" sz="1900" dirty="0"/>
              <a:t>?</a:t>
            </a:r>
            <a:r>
              <a:rPr lang="en-US" sz="1900" dirty="0"/>
              <a:t> </a:t>
            </a:r>
            <a:r>
              <a:rPr lang="sr-Latn-CS" sz="1900" dirty="0"/>
              <a:t>D</a:t>
            </a:r>
            <a:r>
              <a:rPr lang="en-US" sz="1900" dirty="0"/>
              <a:t>a li se </a:t>
            </a:r>
            <a:r>
              <a:rPr lang="en-US" sz="1900" dirty="0" err="1"/>
              <a:t>tih</a:t>
            </a:r>
            <a:r>
              <a:rPr lang="en-US" sz="1900" dirty="0"/>
              <a:t> </a:t>
            </a:r>
            <a:r>
              <a:rPr lang="en-US" sz="1900" dirty="0" err="1"/>
              <a:t>događaja</a:t>
            </a:r>
            <a:r>
              <a:rPr lang="en-US" sz="1900" dirty="0"/>
              <a:t> ne </a:t>
            </a:r>
            <a:r>
              <a:rPr lang="en-US" sz="1900" dirty="0" err="1"/>
              <a:t>sećamo</a:t>
            </a:r>
            <a:r>
              <a:rPr lang="en-US" sz="1900" dirty="0"/>
              <a:t> </a:t>
            </a:r>
            <a:r>
              <a:rPr lang="en-US" sz="1900" dirty="0" err="1"/>
              <a:t>zato</a:t>
            </a:r>
            <a:r>
              <a:rPr lang="en-US" sz="1900" dirty="0"/>
              <a:t> </a:t>
            </a:r>
            <a:r>
              <a:rPr lang="en-US" sz="1900" dirty="0" err="1"/>
              <a:t>što</a:t>
            </a:r>
            <a:r>
              <a:rPr lang="en-US" sz="1900" dirty="0"/>
              <a:t> </a:t>
            </a:r>
            <a:r>
              <a:rPr lang="sr-Latn-CS" sz="1900" dirty="0"/>
              <a:t>sećanja</a:t>
            </a:r>
            <a:r>
              <a:rPr lang="en-US" sz="1900" dirty="0"/>
              <a:t> </a:t>
            </a:r>
            <a:r>
              <a:rPr lang="en-US" sz="1900" dirty="0" err="1"/>
              <a:t>nismo</a:t>
            </a:r>
            <a:r>
              <a:rPr lang="en-US" sz="1900" dirty="0"/>
              <a:t> </a:t>
            </a:r>
            <a:r>
              <a:rPr lang="en-US" sz="1900" dirty="0" err="1"/>
              <a:t>ni</a:t>
            </a:r>
            <a:r>
              <a:rPr lang="en-US" sz="1900" dirty="0"/>
              <a:t> </a:t>
            </a:r>
            <a:r>
              <a:rPr lang="en-US" sz="1900" dirty="0" err="1"/>
              <a:t>stvoril</a:t>
            </a:r>
            <a:r>
              <a:rPr lang="sr-Latn-CS" sz="1900" dirty="0"/>
              <a:t>?</a:t>
            </a:r>
            <a:r>
              <a:rPr lang="en-US" sz="1900" dirty="0"/>
              <a:t> </a:t>
            </a:r>
            <a:endParaRPr lang="sr-Latn-CS" sz="19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900" dirty="0" err="1"/>
              <a:t>ili</a:t>
            </a:r>
            <a:r>
              <a:rPr lang="en-US" sz="1900" dirty="0"/>
              <a:t> </a:t>
            </a:r>
            <a:r>
              <a:rPr lang="en-US" sz="1900" dirty="0" err="1"/>
              <a:t>smo</a:t>
            </a:r>
            <a:r>
              <a:rPr lang="en-US" sz="1900" dirty="0"/>
              <a:t> </a:t>
            </a:r>
            <a:r>
              <a:rPr lang="en-US" sz="1900" dirty="0" err="1"/>
              <a:t>ih</a:t>
            </a:r>
            <a:r>
              <a:rPr lang="en-US" sz="1900" dirty="0"/>
              <a:t> </a:t>
            </a:r>
            <a:r>
              <a:rPr lang="en-US" sz="1900" dirty="0" err="1"/>
              <a:t>ipak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neki</a:t>
            </a:r>
            <a:r>
              <a:rPr lang="en-US" sz="1900" dirty="0"/>
              <a:t> </a:t>
            </a:r>
            <a:r>
              <a:rPr lang="en-US" sz="1900" dirty="0" err="1"/>
              <a:t>način</a:t>
            </a:r>
            <a:r>
              <a:rPr lang="en-US" sz="1900" dirty="0"/>
              <a:t> </a:t>
            </a:r>
            <a:r>
              <a:rPr lang="en-US" sz="1900" dirty="0" err="1"/>
              <a:t>upamtili</a:t>
            </a:r>
            <a:r>
              <a:rPr lang="en-US" sz="1900" dirty="0"/>
              <a:t>, </a:t>
            </a:r>
            <a:r>
              <a:rPr lang="en-US" sz="1900" dirty="0" err="1"/>
              <a:t>ali</a:t>
            </a:r>
            <a:r>
              <a:rPr lang="en-US" sz="1900" dirty="0"/>
              <a:t> </a:t>
            </a:r>
            <a:r>
              <a:rPr lang="en-US" sz="1900" dirty="0" err="1"/>
              <a:t>nam</a:t>
            </a:r>
            <a:r>
              <a:rPr lang="en-US" sz="1900" dirty="0"/>
              <a:t> </a:t>
            </a:r>
            <a:r>
              <a:rPr lang="en-US" sz="1900" dirty="0" err="1"/>
              <a:t>nisu</a:t>
            </a:r>
            <a:r>
              <a:rPr lang="en-US" sz="1900" dirty="0"/>
              <a:t> </a:t>
            </a:r>
            <a:r>
              <a:rPr lang="en-US" sz="1900" dirty="0" err="1"/>
              <a:t>direktno</a:t>
            </a:r>
            <a:r>
              <a:rPr lang="en-US" sz="1900" dirty="0"/>
              <a:t> </a:t>
            </a:r>
            <a:r>
              <a:rPr lang="en-US" sz="1900" dirty="0" err="1"/>
              <a:t>dostupna</a:t>
            </a:r>
            <a:r>
              <a:rPr lang="en-US" sz="1900" dirty="0"/>
              <a:t> u </a:t>
            </a:r>
            <a:r>
              <a:rPr lang="en-US" sz="1900" dirty="0" err="1"/>
              <a:t>sećanju</a:t>
            </a:r>
            <a:r>
              <a:rPr lang="en-US" sz="1900" dirty="0"/>
              <a:t>? </a:t>
            </a:r>
            <a:r>
              <a:rPr lang="sr-Latn-CS" sz="1900" dirty="0"/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1900" dirty="0" err="1"/>
              <a:t>Koliko</a:t>
            </a:r>
            <a:r>
              <a:rPr lang="en-US" sz="1900" dirty="0"/>
              <a:t> </a:t>
            </a:r>
            <a:r>
              <a:rPr lang="en-US" sz="1900" dirty="0" err="1"/>
              <a:t>uspomena</a:t>
            </a:r>
            <a:r>
              <a:rPr lang="en-US" sz="1900" dirty="0"/>
              <a:t> se </a:t>
            </a:r>
            <a:r>
              <a:rPr lang="en-US" sz="1900" dirty="0" err="1"/>
              <a:t>sačuva</a:t>
            </a:r>
            <a:r>
              <a:rPr lang="sr-Latn-CS" sz="1900" dirty="0"/>
              <a:t>?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r-Latn-CS" sz="1900" dirty="0"/>
              <a:t>Da li sećanje može da se izbriše?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r-Latn-CS" sz="1900" dirty="0"/>
              <a:t>D</a:t>
            </a:r>
            <a:r>
              <a:rPr lang="en-US" sz="1900" dirty="0"/>
              <a:t>a li je </a:t>
            </a:r>
            <a:r>
              <a:rPr lang="en-US" sz="1900" dirty="0" err="1"/>
              <a:t>sećanje</a:t>
            </a:r>
            <a:r>
              <a:rPr lang="en-US" sz="1900" dirty="0"/>
              <a:t> </a:t>
            </a:r>
            <a:r>
              <a:rPr lang="en-US" sz="1900" dirty="0" err="1"/>
              <a:t>uopšteno</a:t>
            </a:r>
            <a:r>
              <a:rPr lang="en-US" sz="1900" dirty="0"/>
              <a:t> </a:t>
            </a:r>
            <a:r>
              <a:rPr lang="en-US" sz="1900" dirty="0" err="1"/>
              <a:t>ili</a:t>
            </a:r>
            <a:r>
              <a:rPr lang="en-US" sz="1900" dirty="0"/>
              <a:t> </a:t>
            </a:r>
            <a:r>
              <a:rPr lang="en-US" sz="1900" dirty="0" err="1"/>
              <a:t>određeno</a:t>
            </a:r>
            <a:r>
              <a:rPr lang="sr-Latn-CS" sz="1900" dirty="0"/>
              <a:t>?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6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Tri </a:t>
            </a:r>
            <a:r>
              <a:rPr lang="en-US" sz="3200" dirty="0" err="1"/>
              <a:t>osnovna</a:t>
            </a:r>
            <a:r>
              <a:rPr lang="en-US" sz="3200" dirty="0"/>
              <a:t> n</a:t>
            </a:r>
            <a:r>
              <a:rPr lang="sr-Latn-CS" sz="3200" dirty="0"/>
              <a:t>ačin</a:t>
            </a:r>
            <a:r>
              <a:rPr lang="en-US" sz="3200" dirty="0"/>
              <a:t>a</a:t>
            </a:r>
            <a:r>
              <a:rPr lang="sr-Latn-CS" sz="3200" dirty="0"/>
              <a:t> na koje pamtimo </a:t>
            </a:r>
            <a:br>
              <a:rPr lang="sr-Latn-CS" sz="3200" dirty="0"/>
            </a:br>
            <a:r>
              <a:rPr lang="sr-Latn-CS" sz="3200" dirty="0"/>
              <a:t>rane događaje</a:t>
            </a: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CS" sz="2000" b="1" dirty="0"/>
              <a:t>(1) Hemijski zapisi u slepoočnom delu korteksa</a:t>
            </a:r>
            <a:r>
              <a:rPr lang="sr-Latn-CS" sz="2000" dirty="0"/>
              <a:t>.</a:t>
            </a:r>
            <a:br>
              <a:rPr lang="sr-Latn-CS" sz="2000" dirty="0"/>
            </a:br>
            <a:r>
              <a:rPr lang="sr-Latn-CS" sz="2000" dirty="0"/>
              <a:t>Penfild (Penfield), neurohirurg, 1951. – stimulisao slepoočnu moždanu koru pacijenta slabom električnom strujom</a:t>
            </a:r>
            <a:endParaRPr lang="sr-Latn-CS" sz="20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dirty="0">
                <a:cs typeface="Arial" charset="0"/>
              </a:rPr>
              <a:t>→</a:t>
            </a:r>
            <a:r>
              <a:rPr lang="sr-Latn-CS" sz="2000" dirty="0"/>
              <a:t> elektroda budi</a:t>
            </a:r>
            <a:r>
              <a:rPr lang="sr-Latn-CS" sz="2000" b="1" dirty="0"/>
              <a:t> pojedinačnu </a:t>
            </a:r>
            <a:r>
              <a:rPr lang="sr-Latn-CS" sz="2000" dirty="0"/>
              <a:t>uspomenu u vidu</a:t>
            </a:r>
            <a:r>
              <a:rPr lang="sr-Latn-CS" sz="2000" b="1" dirty="0"/>
              <a:t> autentičnog psihičkog doživljaja</a:t>
            </a:r>
            <a:r>
              <a:rPr lang="sr-Latn-CS" sz="2000" dirty="0"/>
              <a:t>, reprodukcija svega onoga što je pacijent video, čuo, osetio, shvatio</a:t>
            </a:r>
            <a:r>
              <a:rPr lang="en-US" sz="2800" dirty="0"/>
              <a:t> </a:t>
            </a:r>
            <a:endParaRPr lang="sr-Latn-C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000" dirty="0">
                <a:cs typeface="Arial" charset="0"/>
              </a:rPr>
              <a:t>→</a:t>
            </a:r>
            <a:r>
              <a:rPr lang="en-US" sz="2800" dirty="0"/>
              <a:t> </a:t>
            </a:r>
            <a:r>
              <a:rPr lang="en-US" sz="2800" dirty="0" err="1"/>
              <a:t>mozak</a:t>
            </a:r>
            <a:r>
              <a:rPr lang="en-US" sz="2800" dirty="0"/>
              <a:t> </a:t>
            </a:r>
            <a:r>
              <a:rPr lang="en-US" sz="2800" dirty="0" err="1"/>
              <a:t>funkcioniše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hi fi </a:t>
            </a:r>
            <a:r>
              <a:rPr lang="en-US" sz="2800" dirty="0" err="1"/>
              <a:t>magnetofon</a:t>
            </a:r>
            <a:r>
              <a:rPr lang="en-US" sz="2800" dirty="0"/>
              <a:t>, </a:t>
            </a:r>
            <a:r>
              <a:rPr lang="en-US" sz="2800" dirty="0" err="1"/>
              <a:t>snimajući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traku</a:t>
            </a:r>
            <a:r>
              <a:rPr lang="en-US" sz="2800" dirty="0"/>
              <a:t> </a:t>
            </a:r>
            <a:r>
              <a:rPr lang="en-US" sz="2800" dirty="0" err="1"/>
              <a:t>gotovo</a:t>
            </a:r>
            <a:r>
              <a:rPr lang="en-US" sz="2800" dirty="0"/>
              <a:t> </a:t>
            </a:r>
            <a:r>
              <a:rPr lang="en-US" sz="2800" dirty="0" err="1"/>
              <a:t>svaki</a:t>
            </a:r>
            <a:r>
              <a:rPr lang="en-US" sz="2800" dirty="0"/>
              <a:t> </a:t>
            </a:r>
            <a:r>
              <a:rPr lang="en-US" sz="2800" dirty="0" err="1"/>
              <a:t>doživljaj</a:t>
            </a:r>
            <a:r>
              <a:rPr lang="en-US" sz="2800" dirty="0"/>
              <a:t> od </a:t>
            </a:r>
            <a:r>
              <a:rPr lang="en-US" sz="2800" dirty="0" err="1"/>
              <a:t>rođenja</a:t>
            </a:r>
            <a:r>
              <a:rPr lang="en-US" sz="2800" dirty="0"/>
              <a:t>, </a:t>
            </a:r>
            <a:r>
              <a:rPr lang="en-US" sz="2800" dirty="0" err="1"/>
              <a:t>možda</a:t>
            </a:r>
            <a:r>
              <a:rPr lang="en-US" sz="2800" dirty="0"/>
              <a:t> </a:t>
            </a:r>
            <a:r>
              <a:rPr lang="en-US" sz="2800" dirty="0" err="1"/>
              <a:t>čak</a:t>
            </a:r>
            <a:r>
              <a:rPr lang="en-US" sz="2800" dirty="0"/>
              <a:t> </a:t>
            </a:r>
            <a:r>
              <a:rPr lang="sr-Latn-CS" sz="2800" dirty="0"/>
              <a:t>i</a:t>
            </a:r>
            <a:r>
              <a:rPr lang="en-US" sz="2800" dirty="0"/>
              <a:t> pre </a:t>
            </a:r>
            <a:r>
              <a:rPr lang="en-US" sz="2800" dirty="0" err="1"/>
              <a:t>rođenja</a:t>
            </a:r>
            <a:r>
              <a:rPr lang="en-US" sz="2800" dirty="0"/>
              <a:t>! </a:t>
            </a:r>
            <a:endParaRPr lang="sr-Latn-C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dirty="0"/>
              <a:t>! To je većiti snimak, čovek ga ne može izbrisati, i tokom celog života je spreman na reprodukciju!</a:t>
            </a:r>
            <a:r>
              <a:rPr lang="en-US" sz="2800" dirty="0"/>
              <a:t> </a:t>
            </a:r>
            <a:endParaRPr lang="sr-Latn-CS" sz="2800" dirty="0"/>
          </a:p>
          <a:p>
            <a:pPr>
              <a:lnSpc>
                <a:spcPct val="80000"/>
              </a:lnSpc>
              <a:buFontTx/>
              <a:buNone/>
            </a:pPr>
            <a:endParaRPr lang="sr-Latn-C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2800" dirty="0"/>
              <a:t>- Flashback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3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sr-Latn-RS" sz="4000" dirty="0" smtClean="0"/>
              <a:t>Načini na koje pamtimo rane događaje</a:t>
            </a:r>
            <a:endParaRPr lang="en-US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sr-Latn-CS" dirty="0"/>
              <a:t>(2) </a:t>
            </a:r>
            <a:r>
              <a:rPr lang="sr-Latn-CS" b="1" dirty="0"/>
              <a:t>Obrasci ili modeli ponašanja</a:t>
            </a:r>
            <a:r>
              <a:rPr lang="sr-Latn-CS" dirty="0"/>
              <a:t>. Kroz ponavljanje interakcija, odnos između dvoje ljudi stiče određeni kvalitet koji se zatim samoreprodukuje (ritualizacije, maladaptivne i konstruktivne kognitivne sheme).</a:t>
            </a:r>
            <a:br>
              <a:rPr lang="sr-Latn-CS" dirty="0"/>
            </a:br>
            <a:endParaRPr lang="sr-Latn-CS" dirty="0"/>
          </a:p>
          <a:p>
            <a:pPr>
              <a:buFontTx/>
              <a:buNone/>
            </a:pPr>
            <a:r>
              <a:rPr lang="sr-Latn-CS" dirty="0"/>
              <a:t>(3)</a:t>
            </a:r>
            <a:r>
              <a:rPr lang="en-US" dirty="0"/>
              <a:t> </a:t>
            </a:r>
            <a:r>
              <a:rPr lang="sr-Latn-CS" b="1" dirty="0" smtClean="0"/>
              <a:t>Epizodičko </a:t>
            </a:r>
            <a:r>
              <a:rPr lang="sr-Latn-CS" b="1" dirty="0"/>
              <a:t>(</a:t>
            </a:r>
            <a:r>
              <a:rPr lang="sr-Latn-CS" b="1" dirty="0" smtClean="0"/>
              <a:t>autobiografsko) pamćenje</a:t>
            </a:r>
            <a:r>
              <a:rPr lang="sr-Latn-CS" dirty="0" smtClean="0"/>
              <a:t> </a:t>
            </a:r>
            <a:r>
              <a:rPr lang="sr-Latn-CS" dirty="0"/>
              <a:t>– emocionalno obojeni događaji iz ličnog </a:t>
            </a:r>
            <a:r>
              <a:rPr lang="sr-Latn-CS" smtClean="0"/>
              <a:t>života</a:t>
            </a:r>
            <a:r>
              <a:rPr lang="sr-Latn-CS" smtClean="0"/>
              <a:t>.</a:t>
            </a: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1774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 </a:t>
            </a:r>
            <a:r>
              <a:rPr lang="en-US" dirty="0" err="1"/>
              <a:t>izmedu</a:t>
            </a:r>
            <a:r>
              <a:rPr lang="en-US" dirty="0"/>
              <a:t> </a:t>
            </a:r>
            <a:r>
              <a:rPr lang="sr-Latn-RS" dirty="0"/>
              <a:t>3.</a:t>
            </a:r>
            <a:r>
              <a:rPr lang="en-US" dirty="0"/>
              <a:t> i </a:t>
            </a:r>
            <a:r>
              <a:rPr lang="sr-Latn-RS" dirty="0"/>
              <a:t>4.</a:t>
            </a:r>
            <a:r>
              <a:rPr lang="en-US" dirty="0"/>
              <a:t> </a:t>
            </a:r>
            <a:r>
              <a:rPr lang="en-US" dirty="0" err="1"/>
              <a:t>godine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7924800" cy="50292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sr-Latn-RS" dirty="0" smtClean="0">
                <a:solidFill>
                  <a:srgbClr val="FF0000"/>
                </a:solidFill>
              </a:rPr>
              <a:t>Nenamerni karakter </a:t>
            </a:r>
            <a:r>
              <a:rPr lang="sr-Latn-RS" dirty="0" smtClean="0">
                <a:solidFill>
                  <a:schemeClr val="tx1"/>
                </a:solidFill>
              </a:rPr>
              <a:t>– zadržavaju i reprodukuju one informacije koje ostaju u njihovom pamćenju bez ikakvih unutrašnjih napora sa njihove strane.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- OBIM - 3-4 godine: na nalog da zapamti i ponovi 5-7 reči (2 reči); 10 predmeta ili slika (3-4)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>- emocionalno angažovani tekstovi, i ukoliko izazivaju žive slikovite predtsave</a:t>
            </a:r>
            <a:br>
              <a:rPr lang="sr-Latn-RS" dirty="0" smtClean="0">
                <a:solidFill>
                  <a:schemeClr val="tx1"/>
                </a:solidFill>
              </a:rPr>
            </a:br>
            <a:endParaRPr lang="sr-Latn-RS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r>
              <a:rPr lang="sr-Latn-RS" dirty="0" smtClean="0">
                <a:solidFill>
                  <a:srgbClr val="FF0000"/>
                </a:solidFill>
              </a:rPr>
              <a:t>Neposredni karakter </a:t>
            </a:r>
            <a:r>
              <a:rPr lang="sr-Latn-RS" dirty="0" smtClean="0">
                <a:solidFill>
                  <a:schemeClr val="tx1"/>
                </a:solidFill>
              </a:rPr>
              <a:t>– ne koriste pomoćna sredstav za svoje pamćenje</a:t>
            </a:r>
          </a:p>
          <a:p>
            <a:pPr marL="514350" indent="-514350" algn="just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dece</a:t>
            </a:r>
            <a:r>
              <a:rPr lang="en-US" dirty="0"/>
              <a:t> </a:t>
            </a:r>
            <a:r>
              <a:rPr lang="en-US" dirty="0" err="1"/>
              <a:t>izmedu</a:t>
            </a:r>
            <a:r>
              <a:rPr lang="en-US" dirty="0"/>
              <a:t> </a:t>
            </a:r>
            <a:r>
              <a:rPr lang="sr-Latn-RS" dirty="0"/>
              <a:t>3.</a:t>
            </a:r>
            <a:r>
              <a:rPr lang="en-US" dirty="0"/>
              <a:t> i </a:t>
            </a:r>
            <a:r>
              <a:rPr lang="sr-Latn-RS" dirty="0"/>
              <a:t>4.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RS" dirty="0" smtClean="0"/>
              <a:t>1.P</a:t>
            </a:r>
            <a:r>
              <a:rPr lang="en-US" dirty="0" smtClean="0"/>
              <a:t>am</a:t>
            </a:r>
            <a:r>
              <a:rPr lang="sr-Latn-RS" dirty="0" smtClean="0"/>
              <a:t>ć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>
                <a:solidFill>
                  <a:srgbClr val="FF0000"/>
                </a:solidFill>
              </a:rPr>
              <a:t>nenamerno</a:t>
            </a:r>
            <a:r>
              <a:rPr lang="en-US" dirty="0"/>
              <a:t>, a </a:t>
            </a:r>
            <a:r>
              <a:rPr lang="en-US" dirty="0" err="1"/>
              <a:t>reprodu</a:t>
            </a:r>
            <a:r>
              <a:rPr lang="sr-Latn-RS" dirty="0"/>
              <a:t>kovanje </a:t>
            </a:r>
            <a:r>
              <a:rPr lang="en-US" dirty="0"/>
              <a:t>je </a:t>
            </a:r>
            <a:r>
              <a:rPr lang="en-US" dirty="0" err="1"/>
              <a:t>bez</a:t>
            </a:r>
            <a:r>
              <a:rPr lang="sr-Latn-RS" dirty="0"/>
              <a:t> </a:t>
            </a:r>
            <a:r>
              <a:rPr lang="en-US" dirty="0" err="1"/>
              <a:t>napora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igre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prakticne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sr-Latn-RS" dirty="0" smtClean="0"/>
              <a:t>(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svrsishodnog</a:t>
            </a:r>
            <a:r>
              <a:rPr lang="en-US" dirty="0"/>
              <a:t> pam</a:t>
            </a:r>
            <a:r>
              <a:rPr lang="sr-Latn-RS" dirty="0"/>
              <a:t>ć</a:t>
            </a:r>
            <a:r>
              <a:rPr lang="en-US" dirty="0" err="1"/>
              <a:t>enja</a:t>
            </a:r>
            <a:r>
              <a:rPr lang="en-US" dirty="0"/>
              <a:t> i se</a:t>
            </a:r>
            <a:r>
              <a:rPr lang="sr-Latn-RS" dirty="0"/>
              <a:t>ć</a:t>
            </a:r>
            <a:r>
              <a:rPr lang="en-US" dirty="0" err="1"/>
              <a:t>anja</a:t>
            </a:r>
            <a:r>
              <a:rPr lang="en-US" dirty="0"/>
              <a:t>.</a:t>
            </a:r>
            <a:r>
              <a:rPr lang="sr-Latn-RS" dirty="0"/>
              <a:t>)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2. O</a:t>
            </a:r>
            <a:r>
              <a:rPr lang="en-US" dirty="0" err="1" smtClean="0"/>
              <a:t>bim</a:t>
            </a:r>
            <a:r>
              <a:rPr lang="en-US" dirty="0" smtClean="0"/>
              <a:t>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uzak</a:t>
            </a:r>
            <a:r>
              <a:rPr lang="en-US" dirty="0"/>
              <a:t> (prose</a:t>
            </a:r>
            <a:r>
              <a:rPr lang="sr-Latn-RS" dirty="0"/>
              <a:t>č</a:t>
            </a:r>
            <a:r>
              <a:rPr lang="en-US" dirty="0"/>
              <a:t>no </a:t>
            </a:r>
            <a:r>
              <a:rPr lang="en-US" dirty="0" err="1"/>
              <a:t>zapamte</a:t>
            </a:r>
            <a:r>
              <a:rPr lang="en-US" dirty="0"/>
              <a:t> </a:t>
            </a:r>
            <a:r>
              <a:rPr lang="sr-Latn-RS" dirty="0" smtClean="0"/>
              <a:t>2</a:t>
            </a:r>
            <a:r>
              <a:rPr lang="en-US" dirty="0" smtClean="0"/>
              <a:t> </a:t>
            </a:r>
            <a:r>
              <a:rPr lang="en-US" dirty="0"/>
              <a:t>re</a:t>
            </a:r>
            <a:r>
              <a:rPr lang="sr-Latn-RS" dirty="0"/>
              <a:t>č</a:t>
            </a:r>
            <a:r>
              <a:rPr lang="en-US" dirty="0" smtClean="0"/>
              <a:t>i</a:t>
            </a:r>
            <a:r>
              <a:rPr lang="sr-Latn-RS" dirty="0" smtClean="0"/>
              <a:t> (</a:t>
            </a:r>
            <a:r>
              <a:rPr lang="sr-Latn-RS" dirty="0"/>
              <a:t>na nalog da zapamti i ponovi 5-7 reči </a:t>
            </a:r>
            <a:r>
              <a:rPr lang="sr-Latn-RS" dirty="0" smtClean="0"/>
              <a:t>) ili </a:t>
            </a:r>
            <a:r>
              <a:rPr lang="es-ES" dirty="0" err="1" smtClean="0"/>
              <a:t>nazive</a:t>
            </a:r>
            <a:r>
              <a:rPr lang="es-ES" dirty="0" smtClean="0"/>
              <a:t> </a:t>
            </a:r>
            <a:r>
              <a:rPr lang="sr-Latn-RS" dirty="0" smtClean="0"/>
              <a:t>4 </a:t>
            </a:r>
            <a:r>
              <a:rPr lang="es-ES" dirty="0" err="1" smtClean="0"/>
              <a:t>predmeta</a:t>
            </a:r>
            <a:r>
              <a:rPr lang="es-ES" dirty="0"/>
              <a:t>,</a:t>
            </a:r>
            <a:r>
              <a:rPr lang="sr-Latn-RS" dirty="0"/>
              <a:t>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 smtClean="0"/>
              <a:t>crteža</a:t>
            </a:r>
            <a:r>
              <a:rPr lang="sr-Latn-RS" dirty="0" smtClean="0"/>
              <a:t> (na nalog da zapamti 10-15 </a:t>
            </a:r>
            <a:r>
              <a:rPr lang="sr-Latn-RS" dirty="0"/>
              <a:t>predmeta ili slika </a:t>
            </a:r>
            <a:r>
              <a:rPr lang="sr-Latn-RS" dirty="0" smtClean="0"/>
              <a:t>)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3. </a:t>
            </a:r>
            <a:r>
              <a:rPr lang="sr-Latn-RS" dirty="0">
                <a:solidFill>
                  <a:srgbClr val="FF0000"/>
                </a:solidFill>
              </a:rPr>
              <a:t>Neposredni karakter </a:t>
            </a:r>
            <a:r>
              <a:rPr lang="sr-Latn-RS" dirty="0"/>
              <a:t>– ne koriste pomoćna sredstav za svoje </a:t>
            </a:r>
            <a:r>
              <a:rPr lang="sr-Latn-RS" dirty="0" smtClean="0"/>
              <a:t>pamćenje.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4. </a:t>
            </a:r>
            <a:r>
              <a:rPr lang="en-US" dirty="0" err="1" smtClean="0"/>
              <a:t>dominantno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>
                <a:solidFill>
                  <a:srgbClr val="0070C0"/>
                </a:solidFill>
              </a:rPr>
              <a:t>motori</a:t>
            </a:r>
            <a:r>
              <a:rPr lang="sr-Latn-RS" dirty="0">
                <a:solidFill>
                  <a:srgbClr val="0070C0"/>
                </a:solidFill>
              </a:rPr>
              <a:t>č</a:t>
            </a:r>
            <a:r>
              <a:rPr lang="en-US" dirty="0" err="1">
                <a:solidFill>
                  <a:srgbClr val="0070C0"/>
                </a:solidFill>
              </a:rPr>
              <a:t>ko</a:t>
            </a:r>
            <a:r>
              <a:rPr lang="en-US" dirty="0">
                <a:solidFill>
                  <a:srgbClr val="0070C0"/>
                </a:solidFill>
              </a:rPr>
              <a:t> i </a:t>
            </a:r>
            <a:r>
              <a:rPr lang="en-US" dirty="0" err="1">
                <a:solidFill>
                  <a:srgbClr val="0070C0"/>
                </a:solidFill>
              </a:rPr>
              <a:t>opažajno-perceptivno</a:t>
            </a:r>
            <a:r>
              <a:rPr lang="sr-Latn-RS" dirty="0">
                <a:solidFill>
                  <a:srgbClr val="0070C0"/>
                </a:solidFill>
              </a:rPr>
              <a:t> </a:t>
            </a:r>
            <a:r>
              <a:rPr lang="en-US" dirty="0"/>
              <a:t>pam</a:t>
            </a:r>
            <a:r>
              <a:rPr lang="sr-Latn-RS" dirty="0"/>
              <a:t>ć</a:t>
            </a:r>
            <a:r>
              <a:rPr lang="en-US" dirty="0" err="1"/>
              <a:t>enje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važni</a:t>
            </a:r>
            <a:r>
              <a:rPr lang="en-US" dirty="0"/>
              <a:t>: </a:t>
            </a:r>
            <a:r>
              <a:rPr lang="en-US" dirty="0" err="1"/>
              <a:t>emocionalna</a:t>
            </a:r>
            <a:r>
              <a:rPr lang="en-US" dirty="0"/>
              <a:t> </a:t>
            </a:r>
            <a:r>
              <a:rPr lang="en-US" dirty="0" err="1"/>
              <a:t>obojenost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,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slikovitost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zvu</a:t>
            </a:r>
            <a:r>
              <a:rPr lang="sr-Latn-RS" dirty="0"/>
              <a:t>č</a:t>
            </a:r>
            <a:r>
              <a:rPr lang="en-US" dirty="0" err="1"/>
              <a:t>nost</a:t>
            </a:r>
            <a:r>
              <a:rPr lang="en-US" dirty="0"/>
              <a:t> i </a:t>
            </a:r>
            <a:r>
              <a:rPr lang="en-US" dirty="0" err="1" smtClean="0"/>
              <a:t>ritam</a:t>
            </a:r>
            <a:r>
              <a:rPr lang="sr-Latn-RS" dirty="0" smtClean="0"/>
              <a:t>.</a:t>
            </a:r>
            <a:br>
              <a:rPr lang="sr-Latn-RS" dirty="0" smtClean="0"/>
            </a:br>
            <a:endParaRPr lang="sr-Latn-RS" dirty="0" smtClean="0"/>
          </a:p>
          <a:p>
            <a:r>
              <a:rPr lang="sr-Latn-RS" dirty="0">
                <a:solidFill>
                  <a:srgbClr val="0070C0"/>
                </a:solidFill>
              </a:rPr>
              <a:t>Igra prodavnice, da zapamti stvari koje treba da kupi (4-5 naziva koji su detetu poznati), (3 godine);</a:t>
            </a:r>
          </a:p>
          <a:p>
            <a:r>
              <a:rPr lang="sr-Latn-RS" dirty="0">
                <a:solidFill>
                  <a:srgbClr val="0070C0"/>
                </a:solidFill>
              </a:rPr>
              <a:t>Da tačno prenesu poruku drugoj deci i odraslima, (3 godine);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Latn-RS" dirty="0"/>
              <a:t>I</a:t>
            </a:r>
            <a:r>
              <a:rPr lang="en-US" dirty="0" err="1"/>
              <a:t>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4.</a:t>
            </a:r>
            <a:r>
              <a:rPr lang="en-US" dirty="0"/>
              <a:t> i </a:t>
            </a:r>
            <a:r>
              <a:rPr lang="sr-Latn-RS" dirty="0"/>
              <a:t>5.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16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po</a:t>
            </a:r>
            <a:r>
              <a:rPr lang="sr-Latn-RS" dirty="0"/>
              <a:t>č</a:t>
            </a:r>
            <a:r>
              <a:rPr lang="en-US" dirty="0" err="1"/>
              <a:t>inje</a:t>
            </a:r>
            <a:r>
              <a:rPr lang="en-US" dirty="0"/>
              <a:t> </a:t>
            </a:r>
            <a:r>
              <a:rPr lang="sr-Latn-RS" dirty="0"/>
              <a:t>da se </a:t>
            </a:r>
            <a:r>
              <a:rPr lang="en-US" dirty="0" err="1"/>
              <a:t>razvija</a:t>
            </a:r>
            <a:r>
              <a:rPr lang="en-US" dirty="0"/>
              <a:t> </a:t>
            </a:r>
            <a:endParaRPr lang="sr-Latn-RS" dirty="0"/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namerno</a:t>
            </a:r>
            <a:r>
              <a:rPr lang="en-US" dirty="0">
                <a:solidFill>
                  <a:srgbClr val="0070C0"/>
                </a:solidFill>
              </a:rPr>
              <a:t> pam</a:t>
            </a:r>
            <a:r>
              <a:rPr lang="sr-Latn-RS" dirty="0">
                <a:solidFill>
                  <a:srgbClr val="0070C0"/>
                </a:solidFill>
              </a:rPr>
              <a:t>ć</a:t>
            </a:r>
            <a:r>
              <a:rPr lang="en-US" dirty="0" err="1">
                <a:solidFill>
                  <a:srgbClr val="0070C0"/>
                </a:solidFill>
              </a:rPr>
              <a:t>enje</a:t>
            </a:r>
            <a:r>
              <a:rPr lang="sr-Latn-R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 </a:t>
            </a:r>
            <a:r>
              <a:rPr lang="en-US" dirty="0" err="1">
                <a:solidFill>
                  <a:srgbClr val="0070C0"/>
                </a:solidFill>
              </a:rPr>
              <a:t>reprodu</a:t>
            </a:r>
            <a:r>
              <a:rPr lang="sr-Latn-RS" dirty="0">
                <a:solidFill>
                  <a:srgbClr val="0070C0"/>
                </a:solidFill>
              </a:rPr>
              <a:t>kova</a:t>
            </a:r>
            <a:r>
              <a:rPr lang="en-US" dirty="0" err="1">
                <a:solidFill>
                  <a:srgbClr val="0070C0"/>
                </a:solidFill>
              </a:rPr>
              <a:t>nje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endParaRPr lang="sr-Latn-RS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elementarna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sistematizacija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koja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oslanja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logi</a:t>
            </a:r>
            <a:r>
              <a:rPr lang="sr-Latn-RS" dirty="0">
                <a:solidFill>
                  <a:srgbClr val="0070C0"/>
                </a:solidFill>
              </a:rPr>
              <a:t>č</a:t>
            </a:r>
            <a:r>
              <a:rPr lang="en-US" dirty="0" err="1">
                <a:solidFill>
                  <a:srgbClr val="0070C0"/>
                </a:solidFill>
              </a:rPr>
              <a:t>ku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analizu</a:t>
            </a:r>
            <a:r>
              <a:rPr lang="sr-Latn-RS" dirty="0">
                <a:solidFill>
                  <a:srgbClr val="0070C0"/>
                </a:solidFill>
              </a:rPr>
              <a:t> </a:t>
            </a:r>
            <a:r>
              <a:rPr lang="nn-NO" dirty="0">
                <a:solidFill>
                  <a:srgbClr val="0070C0"/>
                </a:solidFill>
              </a:rPr>
              <a:t>materijala. </a:t>
            </a:r>
            <a:endParaRPr lang="sr-Latn-R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rgbClr val="0070C0"/>
                </a:solidFill>
              </a:rPr>
              <a:t>- r</a:t>
            </a:r>
            <a:r>
              <a:rPr lang="nn-NO" dirty="0">
                <a:solidFill>
                  <a:srgbClr val="0070C0"/>
                </a:solidFill>
              </a:rPr>
              <a:t>azvoj pam</a:t>
            </a:r>
            <a:r>
              <a:rPr lang="sr-Latn-RS" dirty="0">
                <a:solidFill>
                  <a:srgbClr val="0070C0"/>
                </a:solidFill>
              </a:rPr>
              <a:t>ć</a:t>
            </a:r>
            <a:r>
              <a:rPr lang="nn-NO" dirty="0">
                <a:solidFill>
                  <a:srgbClr val="0070C0"/>
                </a:solidFill>
              </a:rPr>
              <a:t>enja ogleda se u kvantitet</a:t>
            </a:r>
            <a:r>
              <a:rPr lang="sr-Latn-RS" dirty="0">
                <a:solidFill>
                  <a:srgbClr val="0070C0"/>
                </a:solidFill>
              </a:rPr>
              <a:t>u</a:t>
            </a:r>
            <a:r>
              <a:rPr lang="nn-NO" dirty="0">
                <a:solidFill>
                  <a:srgbClr val="0070C0"/>
                </a:solidFill>
              </a:rPr>
              <a:t> (obimu) i kvalitet</a:t>
            </a:r>
            <a:r>
              <a:rPr lang="sr-Latn-RS" dirty="0">
                <a:solidFill>
                  <a:srgbClr val="0070C0"/>
                </a:solidFill>
              </a:rPr>
              <a:t>u </a:t>
            </a:r>
            <a:r>
              <a:rPr lang="nn-NO" dirty="0">
                <a:solidFill>
                  <a:srgbClr val="0070C0"/>
                </a:solidFill>
              </a:rPr>
              <a:t>zapam</a:t>
            </a:r>
            <a:r>
              <a:rPr lang="sr-Latn-RS" dirty="0">
                <a:solidFill>
                  <a:srgbClr val="0070C0"/>
                </a:solidFill>
              </a:rPr>
              <a:t>ć</a:t>
            </a:r>
            <a:r>
              <a:rPr lang="nn-NO" dirty="0">
                <a:solidFill>
                  <a:srgbClr val="0070C0"/>
                </a:solidFill>
              </a:rPr>
              <a:t>enih</a:t>
            </a:r>
            <a:r>
              <a:rPr lang="sr-Latn-R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cinjenica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/>
          </a:p>
          <a:p>
            <a:r>
              <a:rPr lang="pt-BR" b="1" dirty="0" smtClean="0"/>
              <a:t>Pokušava </a:t>
            </a:r>
            <a:r>
              <a:rPr lang="pt-BR" b="1" dirty="0"/>
              <a:t>da sebi olakša zapamćivanje </a:t>
            </a:r>
            <a:r>
              <a:rPr lang="pt-BR" dirty="0"/>
              <a:t>(36-48</a:t>
            </a:r>
            <a:r>
              <a:rPr lang="sr-Latn-RS" dirty="0"/>
              <a:t> </a:t>
            </a:r>
            <a:r>
              <a:rPr lang="en-US" dirty="0" err="1"/>
              <a:t>meseci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kada</a:t>
            </a:r>
            <a:r>
              <a:rPr lang="en-US" dirty="0"/>
              <a:t> mu se </a:t>
            </a:r>
            <a:r>
              <a:rPr lang="en-US" dirty="0" err="1"/>
              <a:t>sugeriše</a:t>
            </a:r>
            <a:r>
              <a:rPr lang="en-US" dirty="0"/>
              <a:t> da </a:t>
            </a:r>
            <a:r>
              <a:rPr lang="en-US" dirty="0" err="1"/>
              <a:t>sakrije</a:t>
            </a:r>
            <a:r>
              <a:rPr lang="en-US" dirty="0"/>
              <a:t> </a:t>
            </a:r>
            <a:r>
              <a:rPr lang="en-US" dirty="0" err="1"/>
              <a:t>igračku</a:t>
            </a:r>
            <a:r>
              <a:rPr lang="sr-Latn-RS" dirty="0"/>
              <a:t> </a:t>
            </a:r>
            <a:r>
              <a:rPr lang="en-US" dirty="0" err="1"/>
              <a:t>tako</a:t>
            </a:r>
            <a:r>
              <a:rPr lang="en-US" dirty="0"/>
              <a:t> da sutra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je,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proverava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sr-Latn-RS" dirty="0"/>
              <a:t>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sakrilo</a:t>
            </a:r>
            <a:r>
              <a:rPr lang="en-US" dirty="0"/>
              <a:t> i/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izgovara</a:t>
            </a:r>
            <a:r>
              <a:rPr lang="en-US" dirty="0"/>
              <a:t> </a:t>
            </a:r>
            <a:r>
              <a:rPr lang="en-US" dirty="0" err="1"/>
              <a:t>naglas</a:t>
            </a:r>
            <a:r>
              <a:rPr lang="en-US" dirty="0" smtClean="0"/>
              <a:t>.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  <a:p>
            <a:r>
              <a:rPr lang="pl-PL" dirty="0"/>
              <a:t>Ponavlja ono što treba da zapamti - k</a:t>
            </a:r>
            <a:r>
              <a:rPr lang="sr-Latn-RS" dirty="0"/>
              <a:t>ada mu poverite da nešto uradi ono ne odjuri, već prvo ponovi zadatak, pa ga tek onda </a:t>
            </a:r>
            <a:r>
              <a:rPr lang="sr-Latn-RS" dirty="0" smtClean="0"/>
              <a:t>izvršava;</a:t>
            </a:r>
            <a:br>
              <a:rPr lang="sr-Latn-RS" dirty="0" smtClean="0"/>
            </a:br>
            <a:endParaRPr lang="sr-Latn-RS" dirty="0" smtClean="0"/>
          </a:p>
          <a:p>
            <a:r>
              <a:rPr lang="sr-Latn-RS" dirty="0" smtClean="0"/>
              <a:t>Klasifikacija </a:t>
            </a:r>
            <a:r>
              <a:rPr lang="sr-Latn-RS" dirty="0"/>
              <a:t>kao vrsta organizacije materijala koji potpomaže pamćenje: a) razgledanje slika, a zatim ponavljanje po sećanju, b) klasifikovanje slika – kuhinjski elementi, predmeti vezani za bolnicu, a zatim ponavljanje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800" smtClean="0"/>
              <a:t>Pamćenje kao proces – Etkinson i Šifrin</a:t>
            </a:r>
            <a:endParaRPr lang="sr-Latn-CS" sz="3800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2362200"/>
            <a:ext cx="13716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Stimulus </a:t>
            </a:r>
          </a:p>
          <a:p>
            <a:pPr algn="ctr"/>
            <a:r>
              <a:rPr lang="sl-SI"/>
              <a:t>(informacija,</a:t>
            </a:r>
          </a:p>
          <a:p>
            <a:pPr algn="ctr"/>
            <a:r>
              <a:rPr lang="sl-SI"/>
              <a:t>situacija...)</a:t>
            </a:r>
            <a:endParaRPr lang="sr-Latn-CS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895600" y="2362200"/>
            <a:ext cx="15240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endParaRPr lang="sl-SI"/>
          </a:p>
          <a:p>
            <a:pPr algn="ctr"/>
            <a:r>
              <a:rPr lang="sl-SI"/>
              <a:t>i dr.</a:t>
            </a:r>
            <a:endParaRPr lang="sr-Latn-CS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181600" y="2362200"/>
            <a:ext cx="15240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7467600" y="2362200"/>
            <a:ext cx="15240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2971800" y="3276600"/>
            <a:ext cx="12954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vizuelni</a:t>
            </a:r>
            <a:endParaRPr lang="sr-Latn-CS"/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>
            <a:off x="2971800" y="4038600"/>
            <a:ext cx="12954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auditivni</a:t>
            </a:r>
            <a:endParaRPr lang="sr-Latn-CS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4800600" y="5943600"/>
            <a:ext cx="2286000" cy="6858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Ponašanje</a:t>
            </a:r>
            <a:endParaRPr lang="sr-Latn-CS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>
            <a:off x="2362200" y="3733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7" name="AutoShape 13"/>
          <p:cNvSpPr>
            <a:spLocks noChangeArrowheads="1"/>
          </p:cNvSpPr>
          <p:nvPr/>
        </p:nvSpPr>
        <p:spPr bwMode="auto">
          <a:xfrm>
            <a:off x="4572000" y="3733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8" name="AutoShape 14"/>
          <p:cNvSpPr>
            <a:spLocks noChangeArrowheads="1"/>
          </p:cNvSpPr>
          <p:nvPr/>
        </p:nvSpPr>
        <p:spPr bwMode="auto">
          <a:xfrm>
            <a:off x="6781800" y="3733800"/>
            <a:ext cx="609600" cy="6096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3048000" y="2514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/>
              <a:t>Senzorni </a:t>
            </a:r>
          </a:p>
          <a:p>
            <a:pPr algn="ctr"/>
            <a:r>
              <a:rPr lang="sl-SI"/>
              <a:t>registar</a:t>
            </a:r>
            <a:endParaRPr lang="sr-Latn-CS"/>
          </a:p>
        </p:txBody>
      </p:sp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5181600" y="2514600"/>
            <a:ext cx="152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/>
              <a:t>Kratkoročna</a:t>
            </a:r>
          </a:p>
          <a:p>
            <a:pPr algn="ctr"/>
            <a:r>
              <a:rPr lang="sl-SI"/>
              <a:t>ili radna</a:t>
            </a:r>
          </a:p>
          <a:p>
            <a:pPr algn="ctr"/>
            <a:r>
              <a:rPr lang="sl-SI"/>
              <a:t> memorija</a:t>
            </a:r>
            <a:endParaRPr lang="sr-Latn-CS"/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7543800" y="25146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/>
              <a:t>Dugoročna</a:t>
            </a:r>
          </a:p>
          <a:p>
            <a:pPr algn="ctr"/>
            <a:r>
              <a:rPr lang="sl-SI"/>
              <a:t>memorija</a:t>
            </a:r>
            <a:endParaRPr lang="sr-Latn-CS"/>
          </a:p>
        </p:txBody>
      </p:sp>
      <p:sp>
        <p:nvSpPr>
          <p:cNvPr id="19472" name="AutoShape 18"/>
          <p:cNvSpPr>
            <a:spLocks noChangeArrowheads="1"/>
          </p:cNvSpPr>
          <p:nvPr/>
        </p:nvSpPr>
        <p:spPr bwMode="auto">
          <a:xfrm>
            <a:off x="5715000" y="533400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73" name="AutoShape 19"/>
          <p:cNvSpPr>
            <a:spLocks noChangeArrowheads="1"/>
          </p:cNvSpPr>
          <p:nvPr/>
        </p:nvSpPr>
        <p:spPr bwMode="auto">
          <a:xfrm>
            <a:off x="7543800" y="32766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semantička</a:t>
            </a:r>
            <a:endParaRPr lang="sr-Latn-CS"/>
          </a:p>
        </p:txBody>
      </p:sp>
      <p:sp>
        <p:nvSpPr>
          <p:cNvPr id="19474" name="AutoShape 20"/>
          <p:cNvSpPr>
            <a:spLocks noChangeArrowheads="1"/>
          </p:cNvSpPr>
          <p:nvPr/>
        </p:nvSpPr>
        <p:spPr bwMode="auto">
          <a:xfrm>
            <a:off x="7543800" y="39624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proceduralna</a:t>
            </a:r>
            <a:endParaRPr lang="sr-Latn-CS"/>
          </a:p>
        </p:txBody>
      </p:sp>
      <p:sp>
        <p:nvSpPr>
          <p:cNvPr id="19475" name="AutoShape 21"/>
          <p:cNvSpPr>
            <a:spLocks noChangeArrowheads="1"/>
          </p:cNvSpPr>
          <p:nvPr/>
        </p:nvSpPr>
        <p:spPr bwMode="auto">
          <a:xfrm>
            <a:off x="7543800" y="47244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/>
              <a:t>epizodna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593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I</a:t>
            </a:r>
            <a:r>
              <a:rPr lang="en-US" b="1" dirty="0" err="1"/>
              <a:t>zmedu</a:t>
            </a:r>
            <a:r>
              <a:rPr lang="en-US" b="1" dirty="0"/>
              <a:t> </a:t>
            </a:r>
            <a:r>
              <a:rPr lang="sr-Latn-RS" b="1" dirty="0"/>
              <a:t>6. </a:t>
            </a:r>
            <a:r>
              <a:rPr lang="en-US" b="1" dirty="0"/>
              <a:t>i </a:t>
            </a:r>
            <a:r>
              <a:rPr lang="sr-Latn-RS" b="1" dirty="0"/>
              <a:t>7</a:t>
            </a:r>
            <a:r>
              <a:rPr lang="sr-Latn-RS" dirty="0"/>
              <a:t>.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en-US" dirty="0" err="1" smtClean="0"/>
              <a:t>povecava</a:t>
            </a:r>
            <a:r>
              <a:rPr lang="en-US" dirty="0" smtClean="0"/>
              <a:t> </a:t>
            </a:r>
            <a:r>
              <a:rPr lang="en-US" dirty="0"/>
              <a:t>se </a:t>
            </a:r>
            <a:endParaRPr lang="sr-Latn-RS" dirty="0"/>
          </a:p>
          <a:p>
            <a:pPr>
              <a:buFontTx/>
              <a:buChar char="-"/>
            </a:pPr>
            <a:r>
              <a:rPr lang="en-US" dirty="0" err="1"/>
              <a:t>verbalno-logicko</a:t>
            </a:r>
            <a:r>
              <a:rPr lang="en-US" dirty="0"/>
              <a:t> </a:t>
            </a:r>
            <a:r>
              <a:rPr lang="en-US" dirty="0" err="1"/>
              <a:t>pamcenje</a:t>
            </a:r>
            <a:r>
              <a:rPr lang="sr-Latn-RS" dirty="0"/>
              <a:t> (</a:t>
            </a:r>
            <a:r>
              <a:rPr lang="en-US" dirty="0" err="1"/>
              <a:t>uspostavljaju</a:t>
            </a:r>
            <a:r>
              <a:rPr lang="en-US" dirty="0"/>
              <a:t> </a:t>
            </a:r>
            <a:r>
              <a:rPr lang="en-US" dirty="0" err="1"/>
              <a:t>logicke</a:t>
            </a:r>
            <a:r>
              <a:rPr lang="en-US" dirty="0"/>
              <a:t> </a:t>
            </a:r>
            <a:r>
              <a:rPr lang="en-US" dirty="0" err="1"/>
              <a:t>smisaone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sr-Latn-RS" dirty="0"/>
              <a:t>iz</a:t>
            </a:r>
            <a:r>
              <a:rPr lang="en-US" dirty="0"/>
              <a:t>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predm</a:t>
            </a:r>
            <a:r>
              <a:rPr lang="sr-Latn-RS" dirty="0"/>
              <a:t>eta</a:t>
            </a:r>
            <a:r>
              <a:rPr lang="en-US" dirty="0"/>
              <a:t> i </a:t>
            </a:r>
            <a:r>
              <a:rPr lang="en-US" dirty="0" err="1"/>
              <a:t>pojava</a:t>
            </a:r>
            <a:r>
              <a:rPr lang="sr-Latn-RS" dirty="0"/>
              <a:t>)</a:t>
            </a:r>
            <a:r>
              <a:rPr lang="en-US" dirty="0"/>
              <a:t>, </a:t>
            </a: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- </a:t>
            </a:r>
            <a:r>
              <a:rPr lang="en-US" dirty="0" err="1" smtClean="0"/>
              <a:t>služe</a:t>
            </a:r>
            <a:r>
              <a:rPr lang="en-US" dirty="0" smtClean="0"/>
              <a:t> </a:t>
            </a:r>
            <a:r>
              <a:rPr lang="en-US" dirty="0"/>
              <a:t>se</a:t>
            </a:r>
            <a:r>
              <a:rPr lang="sr-Latn-RS" dirty="0"/>
              <a:t> </a:t>
            </a:r>
            <a:r>
              <a:rPr lang="en-US" dirty="0"/>
              <a:t>re</a:t>
            </a:r>
            <a:r>
              <a:rPr lang="sr-Latn-RS" dirty="0"/>
              <a:t>č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zapam</a:t>
            </a:r>
            <a:r>
              <a:rPr lang="sr-Latn-RS" dirty="0"/>
              <a:t>ć</a:t>
            </a:r>
            <a:r>
              <a:rPr lang="en-US" dirty="0" err="1"/>
              <a:t>enog</a:t>
            </a:r>
            <a:r>
              <a:rPr lang="en-US" dirty="0"/>
              <a:t> </a:t>
            </a:r>
            <a:r>
              <a:rPr lang="en-US" dirty="0" err="1" smtClean="0"/>
              <a:t>materijala</a:t>
            </a:r>
            <a:r>
              <a:rPr lang="sr-Latn-RS" dirty="0" smtClean="0"/>
              <a:t>, </a:t>
            </a:r>
            <a:r>
              <a:rPr lang="sr-Latn-RS" dirty="0"/>
              <a:t>k</a:t>
            </a:r>
            <a:r>
              <a:rPr lang="en-US" dirty="0" err="1" smtClean="0"/>
              <a:t>lasifikuju</a:t>
            </a:r>
            <a:r>
              <a:rPr lang="en-US" dirty="0" smtClean="0"/>
              <a:t> </a:t>
            </a:r>
            <a:r>
              <a:rPr lang="en-US" dirty="0" err="1"/>
              <a:t>objekte</a:t>
            </a:r>
            <a:r>
              <a:rPr lang="en-US" dirty="0"/>
              <a:t>, </a:t>
            </a:r>
            <a:r>
              <a:rPr lang="en-US" dirty="0" err="1"/>
              <a:t>imenuju</a:t>
            </a:r>
            <a:r>
              <a:rPr lang="en-US" dirty="0"/>
              <a:t>, </a:t>
            </a:r>
            <a:r>
              <a:rPr lang="en-US" dirty="0" err="1"/>
              <a:t>sortiraju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primer,</a:t>
            </a:r>
            <a:r>
              <a:rPr lang="sr-Latn-RS" dirty="0"/>
              <a:t> </a:t>
            </a:r>
            <a:r>
              <a:rPr lang="pl-PL" dirty="0"/>
              <a:t>na male i na velike, na mekane i na tvrde </a:t>
            </a:r>
            <a:r>
              <a:rPr lang="pl-PL" dirty="0" smtClean="0"/>
              <a:t>i </a:t>
            </a:r>
            <a:r>
              <a:rPr lang="en-US" dirty="0" err="1" smtClean="0"/>
              <a:t>slično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7536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8" y="169452"/>
            <a:ext cx="914400" cy="11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24905"/>
            <a:ext cx="154868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67875"/>
            <a:ext cx="1306297" cy="9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 descr="Резултат слика за jelkacrt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Резултат слика за kapa crte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6" y="3108721"/>
            <a:ext cx="1349649" cy="12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32942"/>
            <a:ext cx="1125819" cy="9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8" y="4504368"/>
            <a:ext cx="1111396" cy="83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8" y="312738"/>
            <a:ext cx="1555750" cy="116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Резултат слика за sneg crte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19286"/>
            <a:ext cx="1207949" cy="12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191000" y="765761"/>
            <a:ext cx="477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5-6 godina, ako dete ne može samo da uspostavi </a:t>
            </a:r>
          </a:p>
          <a:p>
            <a:r>
              <a:rPr lang="sr-Latn-RS" dirty="0" smtClean="0"/>
              <a:t>smisaonu vezu, pomozite mu sa 1-2 primera.</a:t>
            </a:r>
          </a:p>
          <a:p>
            <a:endParaRPr lang="sr-Latn-RS" dirty="0"/>
          </a:p>
          <a:p>
            <a:r>
              <a:rPr lang="sr-Latn-RS" dirty="0" smtClean="0"/>
              <a:t>Učinite zadatak složenijim: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Povećanjem broja parova sličica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Smanjivanjem vremena njihovog pokazivanja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Usložnjavanjem veze medju njima</a:t>
            </a:r>
          </a:p>
          <a:p>
            <a:endParaRPr lang="en-US" dirty="0"/>
          </a:p>
        </p:txBody>
      </p:sp>
      <p:sp>
        <p:nvSpPr>
          <p:cNvPr id="10" name="AutoShape 19" descr="Резултат слика за veverica crte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83" y="1978094"/>
            <a:ext cx="1350811" cy="95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9" y="5555612"/>
            <a:ext cx="1439617" cy="11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44" y="5691574"/>
            <a:ext cx="1741256" cy="87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12230"/>
            <a:ext cx="14382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7" y="1974175"/>
            <a:ext cx="1277577" cy="97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" descr="Резултат слика за jelkacrt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Резултат слика за kapa crt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9" y="3124200"/>
            <a:ext cx="1212407" cy="11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9" y="4343400"/>
            <a:ext cx="1069961" cy="94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7" y="567747"/>
            <a:ext cx="1524789" cy="11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8" y="5410201"/>
            <a:ext cx="124815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r-Latn-RS" dirty="0" smtClean="0"/>
              <a:t>Pamćenje na ranom uzrastu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Prepoznaje</a:t>
            </a:r>
            <a:r>
              <a:rPr lang="en-US" b="1" dirty="0" smtClean="0"/>
              <a:t> </a:t>
            </a:r>
            <a:r>
              <a:rPr lang="en-US" b="1" dirty="0" err="1"/>
              <a:t>neke</a:t>
            </a:r>
            <a:r>
              <a:rPr lang="en-US" b="1" dirty="0"/>
              <a:t> </a:t>
            </a:r>
            <a:r>
              <a:rPr lang="en-US" b="1" dirty="0" err="1"/>
              <a:t>draži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spoljašne</a:t>
            </a:r>
            <a:r>
              <a:rPr lang="en-US" b="1" dirty="0"/>
              <a:t> </a:t>
            </a:r>
            <a:r>
              <a:rPr lang="en-US" b="1" dirty="0" err="1"/>
              <a:t>sredine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(</a:t>
            </a:r>
            <a:r>
              <a:rPr lang="en-US" b="1" dirty="0" err="1"/>
              <a:t>melodije</a:t>
            </a:r>
            <a:r>
              <a:rPr lang="en-US" b="1" dirty="0"/>
              <a:t>, </a:t>
            </a:r>
            <a:r>
              <a:rPr lang="en-US" b="1" dirty="0" err="1"/>
              <a:t>glas</a:t>
            </a:r>
            <a:r>
              <a:rPr lang="en-US" b="1" dirty="0"/>
              <a:t>...)</a:t>
            </a:r>
          </a:p>
          <a:p>
            <a:pPr marL="0" indent="0">
              <a:buNone/>
            </a:pPr>
            <a:r>
              <a:rPr lang="en-US" i="1" dirty="0" err="1"/>
              <a:t>Pokazatelj</a:t>
            </a:r>
            <a:r>
              <a:rPr lang="en-US" i="1" dirty="0"/>
              <a:t>: </a:t>
            </a:r>
            <a:r>
              <a:rPr lang="en-US" dirty="0" err="1"/>
              <a:t>okreće</a:t>
            </a:r>
            <a:r>
              <a:rPr lang="en-US" dirty="0"/>
              <a:t> </a:t>
            </a:r>
            <a:r>
              <a:rPr lang="en-US" dirty="0" err="1"/>
              <a:t>glavu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čuje</a:t>
            </a:r>
            <a:r>
              <a:rPr lang="en-US" dirty="0"/>
              <a:t> </a:t>
            </a:r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 smtClean="0"/>
              <a:t>majke</a:t>
            </a:r>
            <a:r>
              <a:rPr lang="sr-Latn-RS" dirty="0" smtClean="0"/>
              <a:t>, prepoznaje </a:t>
            </a:r>
            <a:r>
              <a:rPr lang="sr-Latn-RS" dirty="0"/>
              <a:t>lik majke </a:t>
            </a:r>
            <a:r>
              <a:rPr lang="en-US" dirty="0" smtClean="0"/>
              <a:t>.</a:t>
            </a:r>
            <a:endParaRPr lang="en-US" dirty="0"/>
          </a:p>
          <a:p>
            <a:r>
              <a:rPr lang="pl-PL" b="1" dirty="0"/>
              <a:t>Pravi razliku između poznatog i nepoznatog (6</a:t>
            </a:r>
          </a:p>
          <a:p>
            <a:pPr marL="0" indent="0">
              <a:buNone/>
            </a:pPr>
            <a:r>
              <a:rPr lang="en-US" b="1" dirty="0" err="1"/>
              <a:t>meseci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pl-PL" i="1" dirty="0"/>
              <a:t>Pokazatelj: </a:t>
            </a:r>
            <a:r>
              <a:rPr lang="pl-PL" dirty="0"/>
              <a:t>zainteresovano posmatra prostoriju u</a:t>
            </a:r>
          </a:p>
          <a:p>
            <a:pPr marL="0" indent="0">
              <a:buNone/>
            </a:pPr>
            <a:r>
              <a:rPr lang="pl-PL" dirty="0"/>
              <a:t>kojoj je prvi put; pokazuje veće interesovanje za</a:t>
            </a:r>
          </a:p>
          <a:p>
            <a:pPr marL="0" indent="0">
              <a:buNone/>
            </a:pPr>
            <a:r>
              <a:rPr lang="en-US" dirty="0" err="1"/>
              <a:t>igračke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 smtClean="0"/>
              <a:t>vidi</a:t>
            </a:r>
            <a:r>
              <a:rPr lang="sr-Latn-RS" dirty="0" smtClean="0"/>
              <a:t>, </a:t>
            </a:r>
            <a:r>
              <a:rPr lang="sr-Latn-RS" dirty="0"/>
              <a:t>razlikuje poznate od nepoznatih osoba</a:t>
            </a:r>
          </a:p>
          <a:p>
            <a:pPr marL="0" indent="0">
              <a:buNone/>
            </a:pPr>
            <a:endParaRPr lang="en-US" dirty="0"/>
          </a:p>
          <a:p>
            <a:r>
              <a:rPr lang="pl-PL" b="1" dirty="0"/>
              <a:t>Prepoznaje poznatu osobu i pošto je nije videlo</a:t>
            </a:r>
          </a:p>
          <a:p>
            <a:pPr marL="0" indent="0">
              <a:buNone/>
            </a:pPr>
            <a:r>
              <a:rPr lang="en-US" b="1" dirty="0" err="1"/>
              <a:t>nekoliko</a:t>
            </a:r>
            <a:r>
              <a:rPr lang="en-US" b="1" dirty="0"/>
              <a:t> </a:t>
            </a:r>
            <a:r>
              <a:rPr lang="en-US" b="1" dirty="0" err="1"/>
              <a:t>dana</a:t>
            </a:r>
            <a:r>
              <a:rPr lang="en-US" b="1" dirty="0"/>
              <a:t> (6 </a:t>
            </a:r>
            <a:r>
              <a:rPr lang="en-US" b="1" dirty="0" err="1"/>
              <a:t>meseci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i="1" dirty="0" err="1"/>
              <a:t>Pokazatelj</a:t>
            </a:r>
            <a:r>
              <a:rPr lang="en-US" i="1" dirty="0"/>
              <a:t>: </a:t>
            </a:r>
            <a:r>
              <a:rPr lang="en-US" dirty="0" err="1"/>
              <a:t>dete</a:t>
            </a:r>
            <a:r>
              <a:rPr lang="en-US" dirty="0"/>
              <a:t> se </a:t>
            </a:r>
            <a:r>
              <a:rPr lang="en-US" dirty="0" err="1"/>
              <a:t>radosno</a:t>
            </a:r>
            <a:r>
              <a:rPr lang="en-US" dirty="0"/>
              <a:t> </a:t>
            </a:r>
            <a:r>
              <a:rPr lang="en-US" dirty="0" err="1"/>
              <a:t>osmehuje</a:t>
            </a:r>
            <a:r>
              <a:rPr lang="en-US" dirty="0"/>
              <a:t> </a:t>
            </a:r>
            <a:r>
              <a:rPr lang="en-US" dirty="0" err="1"/>
              <a:t>baki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ulazi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na vrata, iako je nije videlo nekoliko dana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4094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sr-Latn-RS" dirty="0"/>
              <a:t>Pamćenje na ranom uzrastu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 smtClean="0"/>
              <a:t>Može </a:t>
            </a:r>
            <a:r>
              <a:rPr lang="sr-Latn-RS" dirty="0"/>
              <a:t>da pronađe predmet koji je sakriven ispod jednog od tri </a:t>
            </a:r>
            <a:r>
              <a:rPr lang="sr-Latn-RS" dirty="0" smtClean="0"/>
              <a:t>platna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b="1" dirty="0" smtClean="0"/>
              <a:t>Odložena imitacija: </a:t>
            </a:r>
            <a:r>
              <a:rPr lang="en-US" b="1" dirty="0" err="1" smtClean="0"/>
              <a:t>Imitira</a:t>
            </a:r>
            <a:r>
              <a:rPr lang="en-US" b="1" dirty="0" smtClean="0"/>
              <a:t> </a:t>
            </a:r>
            <a:r>
              <a:rPr lang="en-US" b="1" dirty="0" err="1"/>
              <a:t>neke</a:t>
            </a:r>
            <a:r>
              <a:rPr lang="en-US" b="1" dirty="0"/>
              <a:t> </a:t>
            </a:r>
            <a:r>
              <a:rPr lang="en-US" b="1" dirty="0" err="1"/>
              <a:t>aktivnosti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često</a:t>
            </a:r>
            <a:r>
              <a:rPr lang="en-US" b="1" dirty="0"/>
              <a:t> </a:t>
            </a:r>
            <a:r>
              <a:rPr lang="en-US" b="1" dirty="0" err="1"/>
              <a:t>izvode</a:t>
            </a:r>
            <a:r>
              <a:rPr lang="en-US" b="1" dirty="0"/>
              <a:t> </a:t>
            </a:r>
            <a:r>
              <a:rPr lang="en-US" b="1" dirty="0" err="1"/>
              <a:t>odrasli</a:t>
            </a:r>
            <a:r>
              <a:rPr lang="en-US" b="1" dirty="0"/>
              <a:t>,</a:t>
            </a:r>
          </a:p>
          <a:p>
            <a:pPr marL="0" indent="0">
              <a:buNone/>
            </a:pPr>
            <a:r>
              <a:rPr lang="en-US" b="1" dirty="0" err="1"/>
              <a:t>iako</a:t>
            </a:r>
            <a:r>
              <a:rPr lang="en-US" b="1" dirty="0"/>
              <a:t> </a:t>
            </a:r>
            <a:r>
              <a:rPr lang="en-US" b="1" dirty="0" err="1"/>
              <a:t>ih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videlo</a:t>
            </a:r>
            <a:r>
              <a:rPr lang="en-US" b="1" dirty="0"/>
              <a:t> </a:t>
            </a:r>
            <a:r>
              <a:rPr lang="en-US" b="1" dirty="0" err="1"/>
              <a:t>nekoliko</a:t>
            </a:r>
            <a:r>
              <a:rPr lang="en-US" b="1" dirty="0"/>
              <a:t> </a:t>
            </a:r>
            <a:r>
              <a:rPr lang="en-US" b="1" dirty="0" err="1"/>
              <a:t>dana</a:t>
            </a:r>
            <a:r>
              <a:rPr lang="en-US" b="1" dirty="0"/>
              <a:t> </a:t>
            </a:r>
            <a:r>
              <a:rPr lang="en-US" dirty="0"/>
              <a:t>(15-18 </a:t>
            </a:r>
            <a:r>
              <a:rPr lang="en-US" dirty="0" err="1"/>
              <a:t>meseci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pl-PL" i="1" dirty="0" smtClean="0"/>
              <a:t>Pokazatelj</a:t>
            </a:r>
            <a:r>
              <a:rPr lang="pl-PL" i="1" dirty="0"/>
              <a:t>: </a:t>
            </a:r>
            <a:r>
              <a:rPr lang="pl-PL" dirty="0"/>
              <a:t>iako nekoliko dana nije išlo napolje, imitira</a:t>
            </a:r>
          </a:p>
          <a:p>
            <a:pPr marL="0" indent="0">
              <a:buNone/>
            </a:pP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odrasli</a:t>
            </a:r>
            <a:r>
              <a:rPr lang="en-US" dirty="0"/>
              <a:t> </a:t>
            </a:r>
            <a:r>
              <a:rPr lang="en-US" dirty="0" err="1"/>
              <a:t>izvodi</a:t>
            </a:r>
            <a:r>
              <a:rPr lang="en-US" dirty="0"/>
              <a:t> u </a:t>
            </a:r>
            <a:r>
              <a:rPr lang="en-US" dirty="0" err="1"/>
              <a:t>šetnji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tera</a:t>
            </a:r>
            <a:endParaRPr lang="en-US" dirty="0"/>
          </a:p>
          <a:p>
            <a:pPr marL="0" indent="0">
              <a:buNone/>
            </a:pPr>
            <a:r>
              <a:rPr lang="vi-VN" dirty="0"/>
              <a:t>golubove sa staze; dok hoda, drži ruke na leđima,</a:t>
            </a:r>
          </a:p>
          <a:p>
            <a:r>
              <a:rPr lang="en-US" dirty="0" err="1"/>
              <a:t>imitirajući</a:t>
            </a:r>
            <a:r>
              <a:rPr lang="en-US" dirty="0"/>
              <a:t> </a:t>
            </a:r>
            <a:r>
              <a:rPr lang="en-US" dirty="0" err="1"/>
              <a:t>deku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je </a:t>
            </a:r>
            <a:r>
              <a:rPr lang="en-US" dirty="0" err="1"/>
              <a:t>videlo</a:t>
            </a:r>
            <a:r>
              <a:rPr lang="en-US" dirty="0"/>
              <a:t> pre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 smtClean="0"/>
              <a:t>dana</a:t>
            </a:r>
            <a:r>
              <a:rPr lang="sr-Latn-RS" dirty="0" smtClean="0"/>
              <a:t>; </a:t>
            </a:r>
            <a:r>
              <a:rPr lang="en-US" dirty="0" err="1" smtClean="0"/>
              <a:t>dete</a:t>
            </a:r>
            <a:r>
              <a:rPr lang="en-US" dirty="0" smtClean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pokrete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</a:t>
            </a:r>
            <a:r>
              <a:rPr lang="en-US" dirty="0" err="1"/>
              <a:t>otresa</a:t>
            </a:r>
            <a:r>
              <a:rPr lang="en-US" dirty="0"/>
              <a:t> </a:t>
            </a:r>
            <a:r>
              <a:rPr lang="en-US" dirty="0" err="1" smtClean="0"/>
              <a:t>nešto</a:t>
            </a:r>
            <a:r>
              <a:rPr lang="sr-Latn-RS" dirty="0" smtClean="0"/>
              <a:t> </a:t>
            </a:r>
            <a:r>
              <a:rPr lang="pl-PL" dirty="0" smtClean="0"/>
              <a:t>sa </a:t>
            </a:r>
            <a:r>
              <a:rPr lang="pl-PL" dirty="0"/>
              <a:t>kaputa, jer je to, pre nekoliko dana, učinila </a:t>
            </a:r>
            <a:r>
              <a:rPr lang="pl-PL" dirty="0" smtClean="0"/>
              <a:t>majka kada </a:t>
            </a:r>
            <a:r>
              <a:rPr lang="pl-PL" dirty="0"/>
              <a:t>je ušla u kuću dok je napolju bila </a:t>
            </a:r>
            <a:r>
              <a:rPr lang="pl-PL" dirty="0" smtClean="0"/>
              <a:t>vejavica;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en-US" dirty="0" err="1"/>
              <a:t>knjigu</a:t>
            </a:r>
            <a:r>
              <a:rPr lang="en-US" dirty="0"/>
              <a:t>, </a:t>
            </a:r>
            <a:r>
              <a:rPr lang="en-US" dirty="0" err="1"/>
              <a:t>otvara</a:t>
            </a:r>
            <a:r>
              <a:rPr lang="en-US" dirty="0"/>
              <a:t> je, </a:t>
            </a:r>
            <a:r>
              <a:rPr lang="en-US" dirty="0" err="1"/>
              <a:t>stavlja</a:t>
            </a:r>
            <a:r>
              <a:rPr lang="en-US" dirty="0"/>
              <a:t> </a:t>
            </a:r>
            <a:r>
              <a:rPr lang="en-US" dirty="0" err="1"/>
              <a:t>prst</a:t>
            </a:r>
            <a:r>
              <a:rPr lang="en-US" dirty="0"/>
              <a:t> </a:t>
            </a:r>
            <a:r>
              <a:rPr lang="en-US" dirty="0" err="1"/>
              <a:t>kao</a:t>
            </a:r>
            <a:endParaRPr lang="en-US" dirty="0"/>
          </a:p>
          <a:p>
            <a:r>
              <a:rPr lang="en-US" dirty="0"/>
              <a:t>da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imitirajući</a:t>
            </a:r>
            <a:r>
              <a:rPr lang="en-US" dirty="0"/>
              <a:t>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odrasli</a:t>
            </a:r>
            <a:r>
              <a:rPr lang="en-US" dirty="0"/>
              <a:t> </a:t>
            </a:r>
            <a:r>
              <a:rPr lang="en-US" dirty="0" err="1"/>
              <a:t>činio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5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Pamćenje na ranom uzrastu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dete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da </a:t>
            </a:r>
            <a:r>
              <a:rPr lang="en-US" dirty="0" err="1"/>
              <a:t>pamti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sr-Latn-RS" dirty="0"/>
              <a:t> </a:t>
            </a:r>
            <a:r>
              <a:rPr lang="vi-VN" dirty="0"/>
              <a:t>sa nekim događajima iz ličnog života (zna šta se desilo, ko je bio prisutan, gde se nešto</a:t>
            </a:r>
            <a:r>
              <a:rPr lang="sr-Latn-RS" dirty="0"/>
              <a:t> </a:t>
            </a:r>
            <a:r>
              <a:rPr lang="vi-VN" dirty="0"/>
              <a:t>odigralo i kada), </a:t>
            </a:r>
            <a:endParaRPr lang="sr-Latn-RS" dirty="0" smtClean="0"/>
          </a:p>
          <a:p>
            <a:r>
              <a:rPr lang="vi-VN" dirty="0" smtClean="0"/>
              <a:t>a </a:t>
            </a:r>
            <a:r>
              <a:rPr lang="vi-VN" dirty="0"/>
              <a:t>dete predškolskog uzrasta zapamćene događaje raspoređuje u korektan</a:t>
            </a:r>
            <a:r>
              <a:rPr lang="sr-Latn-RS" dirty="0"/>
              <a:t> </a:t>
            </a:r>
            <a:r>
              <a:rPr lang="vi-VN" dirty="0"/>
              <a:t>vremenski sled i izgrađuje svest o toku lične, životne istorije.</a:t>
            </a:r>
            <a:endParaRPr lang="sr-Latn-RS" dirty="0"/>
          </a:p>
          <a:p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Zaboravljanje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sr-Latn-CS" smtClean="0"/>
              <a:t>Nemogućnost reprodukcije ili prepoznavanja naučenog materijala,odnosno, ne postoji ušteda prilikom ponovnog učenja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Istraživanje toka zaboravljanja: H. Ebinghaus – kriva zaboravljanja</a:t>
            </a:r>
          </a:p>
          <a:p>
            <a:pPr lvl="1" eaLnBrk="1" hangingPunct="1"/>
            <a:r>
              <a:rPr lang="sr-Latn-CS" smtClean="0"/>
              <a:t>Učenje besmislenih slogova</a:t>
            </a:r>
          </a:p>
          <a:p>
            <a:pPr lvl="1" eaLnBrk="1" hangingPunct="1"/>
            <a:r>
              <a:rPr lang="sr-Latn-CS" smtClean="0"/>
              <a:t>Učenje smisaonog gradiva</a:t>
            </a:r>
          </a:p>
          <a:p>
            <a:pPr lvl="2" eaLnBrk="1" hangingPunct="1"/>
            <a:r>
              <a:rPr lang="sr-Latn-CS" smtClean="0"/>
              <a:t>Najviše se zaboravi neposredno posle učenja</a:t>
            </a:r>
          </a:p>
        </p:txBody>
      </p:sp>
    </p:spTree>
    <p:extLst>
      <p:ext uri="{BB962C8B-B14F-4D97-AF65-F5344CB8AC3E}">
        <p14:creationId xmlns:p14="http://schemas.microsoft.com/office/powerpoint/2010/main" val="15676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Faktori zaboravljanja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Što je gradivo smislenije, sporije se zaboravlja</a:t>
            </a:r>
          </a:p>
          <a:p>
            <a:pPr eaLnBrk="1" hangingPunct="1"/>
            <a:r>
              <a:rPr lang="sr-Latn-CS" smtClean="0"/>
              <a:t>Najmanje se zaboravi ako je nešto naučeno uviđanjem problemske situacije</a:t>
            </a:r>
          </a:p>
          <a:p>
            <a:pPr eaLnBrk="1" hangingPunct="1"/>
            <a:r>
              <a:rPr lang="sr-Latn-CS" smtClean="0"/>
              <a:t>Nedovoljno naučeno gradivo se brže zaboravlja</a:t>
            </a:r>
          </a:p>
          <a:p>
            <a:pPr eaLnBrk="1" hangingPunct="1"/>
            <a:r>
              <a:rPr lang="sr-Latn-CS" smtClean="0"/>
              <a:t>Ako se uči vremenski raspoređeno, sporije se zaboravlja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17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Teorije o uzrocima zaboravljanja</a:t>
            </a:r>
            <a:endParaRPr lang="en-US" smtClean="0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Zaboravljanje kao pasivan proces - “teorija neupotrebe”</a:t>
            </a:r>
          </a:p>
          <a:p>
            <a:pPr eaLnBrk="1" hangingPunct="1"/>
            <a:r>
              <a:rPr lang="sr-Latn-CS" smtClean="0"/>
              <a:t>Zaboravljanje kao aktivan proces – interferencija (međusobno ometanje) naučenog gradiva</a:t>
            </a:r>
          </a:p>
          <a:p>
            <a:pPr lvl="1" eaLnBrk="1" hangingPunct="1"/>
            <a:r>
              <a:rPr lang="sr-Latn-CS" smtClean="0"/>
              <a:t>Retroaktivna i proaktivna inhibicija, činioci:</a:t>
            </a:r>
          </a:p>
          <a:p>
            <a:pPr lvl="2" eaLnBrk="1" hangingPunct="1"/>
            <a:r>
              <a:rPr lang="sr-Latn-CS" smtClean="0"/>
              <a:t>Sličnost gradiva</a:t>
            </a:r>
          </a:p>
          <a:p>
            <a:pPr lvl="2" eaLnBrk="1" hangingPunct="1"/>
            <a:r>
              <a:rPr lang="sr-Latn-CS" smtClean="0"/>
              <a:t>Vremenski razmak između učenja</a:t>
            </a:r>
          </a:p>
          <a:p>
            <a:pPr lvl="2" eaLnBrk="1" hangingPunct="1"/>
            <a:r>
              <a:rPr lang="sr-Latn-CS" smtClean="0"/>
              <a:t>Stepen naučenosti dva gradiva</a:t>
            </a:r>
          </a:p>
          <a:p>
            <a:pPr lvl="1"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3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Rezime</a:t>
            </a:r>
            <a:endParaRPr lang="sr-Latn-C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4038600"/>
          </a:xfrm>
        </p:spPr>
        <p:txBody>
          <a:bodyPr/>
          <a:lstStyle/>
          <a:p>
            <a:pPr eaLnBrk="1" hangingPunct="1"/>
            <a:r>
              <a:rPr lang="sl-SI" smtClean="0"/>
              <a:t>Pamćenje - proces obrade, skladištenja i  “izvlačenja” ranije sačuvanih informacija</a:t>
            </a:r>
          </a:p>
          <a:p>
            <a:pPr eaLnBrk="1" hangingPunct="1"/>
            <a:r>
              <a:rPr lang="sl-SI" smtClean="0"/>
              <a:t>Razlikujemo sisteme proceduralnog, semantičkog i epizodnog pamćenja</a:t>
            </a:r>
            <a:endParaRPr lang="sl-SI" sz="2000" smtClean="0"/>
          </a:p>
          <a:p>
            <a:pPr eaLnBrk="1" hangingPunct="1"/>
            <a:r>
              <a:rPr lang="sl-SI" smtClean="0"/>
              <a:t>Prisećanje je u većoj meri rekonstrukcija nego reprodukcija</a:t>
            </a:r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8102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Šta se sve pamti?</a:t>
            </a:r>
            <a:endParaRPr lang="sr-Latn-C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2600" dirty="0" smtClean="0"/>
              <a:t>Po čemu je poznat Sigmund Frojd?</a:t>
            </a:r>
          </a:p>
          <a:p>
            <a:pPr eaLnBrk="1" hangingPunct="1"/>
            <a:r>
              <a:rPr lang="sl-SI" sz="2600" dirty="0" smtClean="0"/>
              <a:t>Kako se zove film u kome glume Bred Bit i Andželina Žoli? </a:t>
            </a:r>
          </a:p>
          <a:p>
            <a:pPr eaLnBrk="1" hangingPunct="1"/>
            <a:r>
              <a:rPr lang="sl-SI" sz="2600" dirty="0" smtClean="0"/>
              <a:t>Gde se nalazi Ajfelov toranj?</a:t>
            </a:r>
          </a:p>
          <a:p>
            <a:pPr eaLnBrk="1" hangingPunct="1"/>
            <a:r>
              <a:rPr lang="sl-SI" sz="2600" dirty="0" smtClean="0"/>
              <a:t>Navedi najpoznatije nemačke marke automobila!</a:t>
            </a:r>
          </a:p>
          <a:p>
            <a:pPr eaLnBrk="1" hangingPunct="1"/>
            <a:r>
              <a:rPr lang="sl-SI" sz="2600" dirty="0" smtClean="0"/>
              <a:t>Koja je šesta planeta u sunčevom sistemu?</a:t>
            </a:r>
          </a:p>
          <a:p>
            <a:pPr eaLnBrk="1" hangingPunct="1">
              <a:buFont typeface="Wingdings" pitchFamily="2" charset="2"/>
              <a:buNone/>
            </a:pPr>
            <a:endParaRPr lang="sl-SI" dirty="0" smtClean="0"/>
          </a:p>
          <a:p>
            <a:pPr lvl="1" eaLnBrk="1" hangingPunct="1">
              <a:buFont typeface="Symbol" pitchFamily="18" charset="2"/>
              <a:buChar char="Þ"/>
            </a:pPr>
            <a:r>
              <a:rPr lang="sl-SI" dirty="0" smtClean="0">
                <a:sym typeface="Symbol" pitchFamily="18" charset="2"/>
              </a:rPr>
              <a:t>Činjenice, pojmovi, opšta znanja</a:t>
            </a:r>
          </a:p>
          <a:p>
            <a:pPr lvl="1" eaLnBrk="1" hangingPunct="1">
              <a:buFont typeface="Symbol" pitchFamily="18" charset="2"/>
              <a:buChar char="Þ"/>
            </a:pPr>
            <a:r>
              <a:rPr lang="sl-SI" dirty="0" smtClean="0">
                <a:sym typeface="Symbol" pitchFamily="18" charset="2"/>
              </a:rPr>
              <a:t> </a:t>
            </a:r>
            <a:r>
              <a:rPr lang="sl-SI" b="1" dirty="0" smtClean="0">
                <a:sym typeface="Symbol" pitchFamily="18" charset="2"/>
              </a:rPr>
              <a:t>SEMANTIČKO PAMĆENJE</a:t>
            </a:r>
          </a:p>
        </p:txBody>
      </p:sp>
    </p:spTree>
    <p:extLst>
      <p:ext uri="{BB962C8B-B14F-4D97-AF65-F5344CB8AC3E}">
        <p14:creationId xmlns:p14="http://schemas.microsoft.com/office/powerpoint/2010/main" val="339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vi-VN" b="1" dirty="0"/>
              <a:t>1. Hipokampus igra važnu ulogu u pamćenju</a:t>
            </a:r>
            <a:br>
              <a:rPr lang="vi-VN" b="1" dirty="0"/>
            </a:br>
            <a:r>
              <a:rPr lang="vi-VN" dirty="0"/>
              <a:t>Hipokampus (</a:t>
            </a:r>
            <a:r>
              <a:rPr lang="vi-VN" i="1" dirty="0"/>
              <a:t>hippocampus</a:t>
            </a:r>
            <a:r>
              <a:rPr lang="vi-VN" dirty="0"/>
              <a:t>) je područje mozga u obliku potkove koje igra važnu ulogu u spajanju informacija iz kratkoročnog pamćenja u dugoročno </a:t>
            </a:r>
            <a:r>
              <a:rPr lang="vi-VN" dirty="0">
                <a:hlinkClick r:id="rId2" tooltip="pamćenje"/>
              </a:rPr>
              <a:t>pamćenje</a:t>
            </a:r>
            <a:r>
              <a:rPr lang="vi-VN" dirty="0"/>
              <a:t>. Dio je limbičkog sustava, sustava povezanog sa emocijama i dugoročnim pamćenjem. Hipokampus je umiješan u kompleksne procese kao što su formiranje, organiziranje i pohranjivanje sjećanja.</a:t>
            </a:r>
          </a:p>
          <a:p>
            <a:pPr fontAlgn="base"/>
            <a:r>
              <a:rPr lang="vi-VN" dirty="0"/>
              <a:t>Pošto su obje strane mozga simetrične, hipokampus se nalazi u obje hemisfere. Ako je jedna strana hipokampusa oštećena i uništena, funkcija sjećanja ostati će gotovo normalna dok god je druga strana neoštećena. Oštećenje na obje strane hipokampusa može omesti sposobnost formiranja novih sjećanja, što je poznato kao anterogradna amnezija.</a:t>
            </a:r>
          </a:p>
          <a:p>
            <a:pPr fontAlgn="base"/>
            <a:r>
              <a:rPr lang="vi-VN" dirty="0"/>
              <a:t>Također, funkcioniranje hipokampusa može opasti s godinama. Do svoje 80. godine, ljudi mogu izgubiti gotovo 20 posto živčanih veza u hipokampusu. Svi stariji ljudi ne pokazuju taj gubitak, međutim oni koji ga pokazuju imaju lošiji rezultat na testu pamćenja.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Amnezija</a:t>
            </a:r>
            <a:r>
              <a:rPr lang="en-US" dirty="0"/>
              <a:t> </a:t>
            </a:r>
            <a:r>
              <a:rPr lang="en-US" dirty="0" err="1"/>
              <a:t>detinjstva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Nedostupnost</a:t>
            </a:r>
            <a:r>
              <a:rPr lang="en-US" dirty="0"/>
              <a:t> </a:t>
            </a:r>
            <a:r>
              <a:rPr lang="en-US" dirty="0" err="1"/>
              <a:t>sećanja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ranog</a:t>
            </a:r>
            <a:r>
              <a:rPr lang="en-US" dirty="0"/>
              <a:t> </a:t>
            </a:r>
            <a:r>
              <a:rPr lang="en-US" dirty="0" err="1"/>
              <a:t>detinjstva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sećanja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pre 4. </a:t>
            </a:r>
            <a:r>
              <a:rPr lang="en-US" dirty="0" err="1"/>
              <a:t>godine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ijednog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sećanja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period pre </a:t>
            </a:r>
            <a:r>
              <a:rPr lang="en-US" dirty="0" smtClean="0"/>
              <a:t>2</a:t>
            </a:r>
            <a:r>
              <a:rPr lang="sr-Latn-RS" dirty="0" smtClean="0"/>
              <a:t>. godine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www.youtube.com/watch?v=PIBIP57uvL4</a:t>
            </a:r>
            <a:r>
              <a:rPr lang="sr-Latn-RS" dirty="0" smtClean="0"/>
              <a:t> (simbolicka igra)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>
                <a:hlinkClick r:id="rId3"/>
              </a:rPr>
              <a:t>https://www.youtube.com/watch?v=97B__</a:t>
            </a:r>
            <a:r>
              <a:rPr lang="sr-Latn-RS" dirty="0" smtClean="0">
                <a:hlinkClick r:id="rId3"/>
              </a:rPr>
              <a:t>Cwk7vY</a:t>
            </a:r>
            <a:r>
              <a:rPr lang="sr-Latn-RS" dirty="0" smtClean="0"/>
              <a:t>;</a:t>
            </a:r>
          </a:p>
          <a:p>
            <a:r>
              <a:rPr lang="sr-Latn-RS" dirty="0"/>
              <a:t>https://www.youtube.com/watch?v=5AL1IDGCVAo  - uloga </a:t>
            </a:r>
            <a:r>
              <a:rPr lang="sr-Latn-RS" dirty="0" smtClean="0"/>
              <a:t>jezika</a:t>
            </a:r>
          </a:p>
          <a:p>
            <a:r>
              <a:rPr lang="sr-Latn-RS" dirty="0">
                <a:hlinkClick r:id="rId4"/>
              </a:rPr>
              <a:t>https://</a:t>
            </a:r>
            <a:r>
              <a:rPr lang="sr-Latn-RS" dirty="0" smtClean="0">
                <a:hlinkClick r:id="rId4"/>
              </a:rPr>
              <a:t>www.youtube.com/watch?v=h1lea7811Q4</a:t>
            </a:r>
            <a:r>
              <a:rPr lang="sr-Latn-RS" dirty="0" smtClean="0"/>
              <a:t> – fina motorika</a:t>
            </a:r>
            <a:endParaRPr lang="sr-Latn-RS" dirty="0"/>
          </a:p>
          <a:p>
            <a:r>
              <a:rPr lang="sr-Latn-RS" dirty="0" smtClean="0"/>
              <a:t>Brkovic 249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Šta se sve pamti?</a:t>
            </a:r>
            <a:endParaRPr lang="sr-Latn-C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sl-SI" sz="2400" dirty="0" smtClean="0"/>
              <a:t>Dan kada ste položili prijemni ispit za fakultet</a:t>
            </a:r>
          </a:p>
          <a:p>
            <a:pPr eaLnBrk="1" hangingPunct="1"/>
            <a:r>
              <a:rPr lang="sl-SI" sz="2400" dirty="0" smtClean="0"/>
              <a:t>Poslednje letovanje</a:t>
            </a:r>
          </a:p>
          <a:p>
            <a:pPr eaLnBrk="1" hangingPunct="1"/>
            <a:r>
              <a:rPr lang="sl-SI" sz="2400" dirty="0" smtClean="0"/>
              <a:t>Matursko veče</a:t>
            </a:r>
          </a:p>
          <a:p>
            <a:pPr eaLnBrk="1" hangingPunct="1"/>
            <a:r>
              <a:rPr lang="sl-SI" sz="2400" dirty="0" smtClean="0"/>
              <a:t>Prvi poljubac</a:t>
            </a:r>
          </a:p>
          <a:p>
            <a:pPr eaLnBrk="1" hangingPunct="1"/>
            <a:r>
              <a:rPr lang="sl-SI" sz="2400" dirty="0" smtClean="0"/>
              <a:t>Svađa sa najboljom drugaricom</a:t>
            </a:r>
          </a:p>
          <a:p>
            <a:pPr eaLnBrk="1" hangingPunct="1"/>
            <a:r>
              <a:rPr lang="sl-SI" sz="2400" dirty="0" smtClean="0"/>
              <a:t>Batine koje ste dobili od roditelja</a:t>
            </a:r>
          </a:p>
          <a:p>
            <a:pPr eaLnBrk="1" hangingPunct="1"/>
            <a:endParaRPr lang="sl-SI" sz="2400" dirty="0" smtClean="0"/>
          </a:p>
          <a:p>
            <a:r>
              <a:rPr lang="en-US" sz="2600" dirty="0" smtClean="0">
                <a:sym typeface="Symbol" pitchFamily="18" charset="2"/>
              </a:rPr>
              <a:t>(</a:t>
            </a:r>
            <a:r>
              <a:rPr lang="sl-SI" sz="2600" dirty="0" smtClean="0">
                <a:sym typeface="Symbol" pitchFamily="18" charset="2"/>
              </a:rPr>
              <a:t>Emotivno obojeni</a:t>
            </a:r>
            <a:r>
              <a:rPr lang="en-US" sz="2600" dirty="0" smtClean="0">
                <a:sym typeface="Symbol" pitchFamily="18" charset="2"/>
              </a:rPr>
              <a:t>)</a:t>
            </a:r>
            <a:r>
              <a:rPr lang="sl-SI" sz="2600" dirty="0" smtClean="0">
                <a:sym typeface="Symbol" pitchFamily="18" charset="2"/>
              </a:rPr>
              <a:t> doživljaji iz ličnog života,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lično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, </a:t>
            </a:r>
            <a:r>
              <a:rPr lang="en-US" dirty="0" err="1"/>
              <a:t>sećanje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doživljaje</a:t>
            </a:r>
            <a:r>
              <a:rPr lang="sr-Latn-RS" dirty="0" smtClean="0"/>
              <a:t> </a:t>
            </a:r>
            <a:r>
              <a:rPr lang="pl-PL" dirty="0" smtClean="0"/>
              <a:t>koji </a:t>
            </a:r>
            <a:r>
              <a:rPr lang="pl-PL" dirty="0"/>
              <a:t>su se odigrali na odredjenom mestu </a:t>
            </a:r>
            <a:r>
              <a:rPr lang="pl-PL" dirty="0" smtClean="0"/>
              <a:t>u </a:t>
            </a:r>
            <a:r>
              <a:rPr lang="en-US" dirty="0" err="1" smtClean="0"/>
              <a:t>odredjenom</a:t>
            </a:r>
            <a:r>
              <a:rPr lang="en-US" dirty="0" smtClean="0"/>
              <a:t> </a:t>
            </a:r>
            <a:r>
              <a:rPr lang="en-US" dirty="0" err="1"/>
              <a:t>vremenskom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.</a:t>
            </a:r>
            <a:endParaRPr lang="sl-SI" sz="5400" dirty="0" smtClean="0">
              <a:sym typeface="Symbol" pitchFamily="18" charset="2"/>
            </a:endParaRPr>
          </a:p>
          <a:p>
            <a:pPr lvl="2" eaLnBrk="1" hangingPunct="1">
              <a:buFont typeface="Symbol" pitchFamily="18" charset="2"/>
              <a:buChar char="Þ"/>
            </a:pPr>
            <a:r>
              <a:rPr lang="sl-SI" sz="2600" b="1" dirty="0" smtClean="0">
                <a:sym typeface="Symbol" pitchFamily="18" charset="2"/>
              </a:rPr>
              <a:t>EPIZODNO PAMĆENJE – AUTOBIOGRAFSKO PAMĆENJE</a:t>
            </a:r>
            <a:endParaRPr lang="sl-SI" sz="2600" dirty="0" smtClean="0"/>
          </a:p>
          <a:p>
            <a:pPr eaLnBrk="1" hangingPunct="1"/>
            <a:endParaRPr lang="sl-SI" sz="2600" dirty="0" smtClean="0"/>
          </a:p>
          <a:p>
            <a:pPr eaLnBrk="1" hangingPunct="1"/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56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Šta se sve pamti?</a:t>
            </a:r>
            <a:endParaRPr lang="sr-Latn-C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Vezivanje pertli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Zakopčavanje dugmadi 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Ljuštenje krompira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Plivanje, skijanje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Vožnja bicikla, vožnja automobila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Sviranje instrumenta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Pletenje, šivenje</a:t>
            </a:r>
            <a:br>
              <a:rPr lang="sl-SI" sz="2400" dirty="0" smtClean="0"/>
            </a:br>
            <a:endParaRPr lang="sl-SI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sz="2400" dirty="0" smtClean="0"/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sl-SI" sz="2600" dirty="0" smtClean="0">
                <a:sym typeface="Symbol" pitchFamily="18" charset="2"/>
              </a:rPr>
              <a:t>Veštine, motorne radnje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sl-SI" sz="2600" dirty="0" smtClean="0">
                <a:sym typeface="Symbol" pitchFamily="18" charset="2"/>
              </a:rPr>
              <a:t>Automatski, nesvesno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sl-SI" sz="2600" b="1" dirty="0" smtClean="0">
                <a:sym typeface="Symbol" pitchFamily="18" charset="2"/>
              </a:rPr>
              <a:t>PROCEDURALNO PAMĆENJE</a:t>
            </a:r>
          </a:p>
          <a:p>
            <a:pPr lvl="1" eaLnBrk="1" hangingPunct="1">
              <a:lnSpc>
                <a:spcPct val="90000"/>
              </a:lnSpc>
            </a:pPr>
            <a:endParaRPr lang="sl-SI" sz="2100" dirty="0" smtClean="0"/>
          </a:p>
          <a:p>
            <a:pPr lvl="1" eaLnBrk="1" hangingPunct="1">
              <a:lnSpc>
                <a:spcPct val="90000"/>
              </a:lnSpc>
            </a:pPr>
            <a:endParaRPr lang="sl-SI" dirty="0" smtClean="0"/>
          </a:p>
          <a:p>
            <a:pPr lvl="1" eaLnBrk="1" hangingPunct="1">
              <a:lnSpc>
                <a:spcPct val="90000"/>
              </a:lnSpc>
            </a:pPr>
            <a:endParaRPr lang="sr-Latn-C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467600" y="1295400"/>
            <a:ext cx="4169539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Times New Roman" pitchFamily="18" charset="0"/>
              <a:buAutoNum type="arabicPeriod" startAt="3"/>
            </a:pPr>
            <a:r>
              <a:rPr lang="en-US" b="1" dirty="0" err="1"/>
              <a:t>Proceduralno</a:t>
            </a:r>
            <a:r>
              <a:rPr lang="en-US" dirty="0"/>
              <a:t>  </a:t>
            </a:r>
          </a:p>
          <a:p>
            <a:pPr marL="514350" indent="-514350"/>
            <a:r>
              <a:rPr lang="en-US" dirty="0" err="1"/>
              <a:t>sticanje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i </a:t>
            </a:r>
            <a:r>
              <a:rPr lang="en-US" dirty="0" err="1"/>
              <a:t>navika</a:t>
            </a:r>
            <a:endParaRPr lang="en-US" dirty="0"/>
          </a:p>
          <a:p>
            <a:pPr lvl="1"/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vožnje</a:t>
            </a:r>
            <a:r>
              <a:rPr lang="en-US" dirty="0"/>
              <a:t> </a:t>
            </a:r>
            <a:r>
              <a:rPr lang="en-US" dirty="0" err="1"/>
              <a:t>bicikla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pokrete</a:t>
            </a:r>
            <a:r>
              <a:rPr lang="en-US" dirty="0"/>
              <a:t>: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stegnem</a:t>
            </a:r>
            <a:r>
              <a:rPr lang="en-US" dirty="0"/>
              <a:t> </a:t>
            </a:r>
            <a:r>
              <a:rPr lang="en-US" dirty="0" err="1" smtClean="0"/>
              <a:t>kičmeni</a:t>
            </a:r>
            <a:r>
              <a:rPr lang="en-US" dirty="0" smtClean="0"/>
              <a:t>  </a:t>
            </a:r>
            <a:r>
              <a:rPr lang="en-US" dirty="0" err="1"/>
              <a:t>mišić</a:t>
            </a:r>
            <a:r>
              <a:rPr lang="en-US" dirty="0"/>
              <a:t> A, </a:t>
            </a:r>
            <a:r>
              <a:rPr lang="en-US" dirty="0" err="1"/>
              <a:t>zatim</a:t>
            </a:r>
            <a:r>
              <a:rPr lang="en-US" dirty="0"/>
              <a:t> i </a:t>
            </a:r>
            <a:r>
              <a:rPr lang="en-US" dirty="0" err="1"/>
              <a:t>mišiće</a:t>
            </a:r>
            <a:r>
              <a:rPr lang="en-US" dirty="0"/>
              <a:t> </a:t>
            </a:r>
            <a:r>
              <a:rPr lang="en-US" dirty="0" err="1"/>
              <a:t>butina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pružim</a:t>
            </a:r>
            <a:r>
              <a:rPr lang="en-US" dirty="0"/>
              <a:t>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ručke</a:t>
            </a:r>
            <a:r>
              <a:rPr lang="en-US" dirty="0"/>
              <a:t>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podignem</a:t>
            </a:r>
            <a:r>
              <a:rPr lang="en-US" dirty="0"/>
              <a:t> </a:t>
            </a:r>
            <a:r>
              <a:rPr lang="en-US" dirty="0" err="1"/>
              <a:t>telo</a:t>
            </a:r>
            <a:r>
              <a:rPr lang="en-US" dirty="0"/>
              <a:t> i </a:t>
            </a:r>
            <a:endParaRPr lang="sr-Latn-RS" dirty="0" smtClean="0"/>
          </a:p>
          <a:p>
            <a:pPr lvl="1"/>
            <a:r>
              <a:rPr lang="en-US" dirty="0" err="1" smtClean="0"/>
              <a:t>sednem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sic. </a:t>
            </a:r>
            <a:r>
              <a:rPr lang="en-US" dirty="0" err="1"/>
              <a:t>Stavim</a:t>
            </a:r>
            <a:r>
              <a:rPr lang="en-US" dirty="0"/>
              <a:t> </a:t>
            </a:r>
            <a:r>
              <a:rPr lang="en-US" dirty="0" err="1"/>
              <a:t>desno</a:t>
            </a:r>
            <a:r>
              <a:rPr lang="en-US" dirty="0"/>
              <a:t> </a:t>
            </a:r>
            <a:r>
              <a:rPr lang="en-US" dirty="0" err="1"/>
              <a:t>stopalo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desnu</a:t>
            </a:r>
            <a:r>
              <a:rPr lang="en-US" dirty="0"/>
              <a:t> </a:t>
            </a:r>
            <a:r>
              <a:rPr lang="en-US" dirty="0" err="1"/>
              <a:t>pedalu</a:t>
            </a:r>
            <a:r>
              <a:rPr lang="en-US" dirty="0"/>
              <a:t> i </a:t>
            </a:r>
            <a:r>
              <a:rPr lang="en-US" dirty="0" err="1"/>
              <a:t>izvršim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, </a:t>
            </a:r>
            <a:endParaRPr lang="sr-Latn-RS" dirty="0" smtClean="0"/>
          </a:p>
          <a:p>
            <a:pPr lvl="1"/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levo</a:t>
            </a:r>
            <a:r>
              <a:rPr lang="en-US" dirty="0"/>
              <a:t> </a:t>
            </a:r>
            <a:r>
              <a:rPr lang="en-US" dirty="0" err="1"/>
              <a:t>stopalo</a:t>
            </a:r>
            <a:r>
              <a:rPr lang="en-US" dirty="0"/>
              <a:t> </a:t>
            </a:r>
            <a:r>
              <a:rPr lang="en-US" dirty="0" err="1"/>
              <a:t>stavim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levu</a:t>
            </a:r>
            <a:r>
              <a:rPr lang="en-US" dirty="0"/>
              <a:t> </a:t>
            </a:r>
            <a:r>
              <a:rPr lang="en-US" dirty="0" err="1"/>
              <a:t>pedalu</a:t>
            </a:r>
            <a:r>
              <a:rPr lang="en-US" dirty="0"/>
              <a:t>, i </a:t>
            </a:r>
            <a:r>
              <a:rPr lang="en-US" dirty="0" err="1"/>
              <a:t>počinjem</a:t>
            </a:r>
            <a:r>
              <a:rPr lang="en-US" dirty="0"/>
              <a:t> </a:t>
            </a:r>
            <a:r>
              <a:rPr lang="en-US" dirty="0" err="1"/>
              <a:t>naizmenično</a:t>
            </a:r>
            <a:r>
              <a:rPr lang="en-US" dirty="0"/>
              <a:t> </a:t>
            </a:r>
            <a:r>
              <a:rPr lang="en-US" dirty="0" smtClean="0"/>
              <a:t>da</a:t>
            </a:r>
            <a:endParaRPr lang="sr-Latn-R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/>
              <a:t>vršim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desnom</a:t>
            </a:r>
            <a:r>
              <a:rPr lang="en-US" dirty="0"/>
              <a:t> </a:t>
            </a:r>
            <a:r>
              <a:rPr lang="en-US" dirty="0" err="1"/>
              <a:t>nogom</a:t>
            </a:r>
            <a:r>
              <a:rPr lang="en-US" dirty="0"/>
              <a:t> i </a:t>
            </a:r>
            <a:r>
              <a:rPr lang="en-US" dirty="0" err="1"/>
              <a:t>levom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…</a:t>
            </a:r>
          </a:p>
          <a:p>
            <a:pPr lvl="1"/>
            <a:endParaRPr lang="sr-Latn-R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 </a:t>
            </a:r>
            <a:r>
              <a:rPr lang="en-US" dirty="0">
                <a:solidFill>
                  <a:srgbClr val="FF0000"/>
                </a:solidFill>
              </a:rPr>
              <a:t>bi se </a:t>
            </a:r>
            <a:r>
              <a:rPr lang="en-US" dirty="0" err="1">
                <a:solidFill>
                  <a:srgbClr val="FF0000"/>
                </a:solidFill>
              </a:rPr>
              <a:t>proverila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elektronska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pošta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potrebno</a:t>
            </a:r>
            <a:r>
              <a:rPr lang="en-US" dirty="0">
                <a:solidFill>
                  <a:srgbClr val="FF0000"/>
                </a:solidFill>
              </a:rPr>
              <a:t> je...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DUGOTRAJNA MEMORIJA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01" y="1424310"/>
            <a:ext cx="8193600" cy="397481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/>
              <a:t>Mesto</a:t>
            </a:r>
            <a:r>
              <a:rPr lang="en-US" sz="2200" dirty="0"/>
              <a:t> </a:t>
            </a:r>
            <a:r>
              <a:rPr lang="en-US" sz="2200" dirty="0" err="1"/>
              <a:t>gde</a:t>
            </a:r>
            <a:r>
              <a:rPr lang="en-US" sz="2200" dirty="0"/>
              <a:t> je </a:t>
            </a:r>
            <a:r>
              <a:rPr lang="en-US" sz="2200" dirty="0" err="1"/>
              <a:t>skladišteno</a:t>
            </a:r>
            <a:r>
              <a:rPr lang="en-US" sz="2200" dirty="0"/>
              <a:t> </a:t>
            </a:r>
            <a:r>
              <a:rPr lang="en-US" sz="2200" dirty="0" err="1"/>
              <a:t>sve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smo</a:t>
            </a:r>
            <a:r>
              <a:rPr lang="en-US" sz="2200" dirty="0"/>
              <a:t> </a:t>
            </a:r>
            <a:r>
              <a:rPr lang="en-US" sz="2200" dirty="0" err="1"/>
              <a:t>naučili</a:t>
            </a:r>
            <a:r>
              <a:rPr lang="en-US" sz="2200" dirty="0"/>
              <a:t> u </a:t>
            </a:r>
            <a:r>
              <a:rPr lang="en-US" sz="2200" dirty="0" err="1"/>
              <a:t>životu</a:t>
            </a:r>
            <a:endParaRPr lang="en-US" sz="2200" dirty="0"/>
          </a:p>
          <a:p>
            <a:r>
              <a:rPr lang="en-US" sz="2200" dirty="0" err="1"/>
              <a:t>Trajanje</a:t>
            </a:r>
            <a:r>
              <a:rPr lang="en-US" sz="2200" dirty="0"/>
              <a:t>: </a:t>
            </a:r>
            <a:r>
              <a:rPr lang="en-US" sz="2200" dirty="0" err="1"/>
              <a:t>neograničeno</a:t>
            </a:r>
            <a:endParaRPr lang="en-US" sz="2200" dirty="0"/>
          </a:p>
          <a:p>
            <a:r>
              <a:rPr lang="en-US" sz="2200" dirty="0" err="1"/>
              <a:t>Kapacitet</a:t>
            </a:r>
            <a:r>
              <a:rPr lang="en-US" sz="2200" dirty="0"/>
              <a:t>: </a:t>
            </a:r>
            <a:r>
              <a:rPr lang="en-US" sz="2200" dirty="0" err="1"/>
              <a:t>neograničen</a:t>
            </a:r>
            <a:endParaRPr lang="en-US" sz="2200" dirty="0"/>
          </a:p>
          <a:p>
            <a:r>
              <a:rPr lang="en-US" sz="2200" dirty="0" err="1"/>
              <a:t>Podsistemi</a:t>
            </a:r>
            <a:r>
              <a:rPr lang="en-US" sz="2200" dirty="0"/>
              <a:t>: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200" b="1" dirty="0" err="1"/>
              <a:t>Deklarativna</a:t>
            </a:r>
            <a:r>
              <a:rPr lang="en-US" sz="2200" dirty="0"/>
              <a:t> – </a:t>
            </a:r>
            <a:r>
              <a:rPr lang="en-US" sz="2200" dirty="0" err="1"/>
              <a:t>znanje</a:t>
            </a:r>
            <a:r>
              <a:rPr lang="en-US" sz="2200" dirty="0"/>
              <a:t> o </a:t>
            </a:r>
            <a:r>
              <a:rPr lang="en-US" sz="2200" dirty="0" err="1"/>
              <a:t>pojmovima</a:t>
            </a:r>
            <a:r>
              <a:rPr lang="en-US" sz="2200" dirty="0"/>
              <a:t> i </a:t>
            </a:r>
            <a:r>
              <a:rPr lang="en-US" sz="2200" dirty="0" err="1" smtClean="0"/>
              <a:t>činjenicama</a:t>
            </a:r>
            <a:endParaRPr lang="en-US" sz="2200" dirty="0"/>
          </a:p>
          <a:p>
            <a:pPr>
              <a:buFont typeface="Times New Roman" pitchFamily="18" charset="0"/>
              <a:buAutoNum type="arabicPeriod"/>
            </a:pPr>
            <a:r>
              <a:rPr lang="en-US" sz="2200" b="1" dirty="0" err="1"/>
              <a:t>Proceduralna</a:t>
            </a:r>
            <a:r>
              <a:rPr lang="en-US" sz="2200" dirty="0"/>
              <a:t> – </a:t>
            </a:r>
            <a:r>
              <a:rPr lang="en-US" sz="2200" dirty="0" err="1"/>
              <a:t>znanje</a:t>
            </a:r>
            <a:r>
              <a:rPr lang="en-US" sz="2200" dirty="0"/>
              <a:t> o </a:t>
            </a:r>
            <a:r>
              <a:rPr lang="en-US" sz="2200" dirty="0" err="1"/>
              <a:t>proceduri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je </a:t>
            </a:r>
            <a:r>
              <a:rPr lang="en-US" sz="2200" dirty="0" err="1"/>
              <a:t>potrebna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dolaženje</a:t>
            </a:r>
            <a:r>
              <a:rPr lang="en-US" sz="2200" dirty="0"/>
              <a:t> do </a:t>
            </a:r>
            <a:r>
              <a:rPr lang="en-US" sz="2200" dirty="0" err="1"/>
              <a:t>željenog</a:t>
            </a:r>
            <a:r>
              <a:rPr lang="en-US" sz="2200" dirty="0"/>
              <a:t> </a:t>
            </a:r>
            <a:r>
              <a:rPr lang="en-US" sz="2200" dirty="0" err="1"/>
              <a:t>ishoda</a:t>
            </a:r>
            <a:endParaRPr lang="en-US" sz="2200" dirty="0"/>
          </a:p>
          <a:p>
            <a:pPr lvl="1"/>
            <a:r>
              <a:rPr lang="en-US" sz="1800" dirty="0" err="1"/>
              <a:t>šah</a:t>
            </a:r>
            <a:r>
              <a:rPr lang="en-US" sz="1800" dirty="0"/>
              <a:t>, </a:t>
            </a:r>
            <a:r>
              <a:rPr lang="en-US" sz="1800" dirty="0" err="1"/>
              <a:t>programiranje</a:t>
            </a:r>
            <a:r>
              <a:rPr lang="en-US" sz="1800" dirty="0"/>
              <a:t>, </a:t>
            </a:r>
            <a:r>
              <a:rPr lang="en-US" sz="1800" dirty="0" err="1"/>
              <a:t>francuski</a:t>
            </a:r>
            <a:r>
              <a:rPr lang="en-US" sz="1800" dirty="0"/>
              <a:t>, </a:t>
            </a:r>
            <a:r>
              <a:rPr lang="en-US" sz="1800" dirty="0" err="1"/>
              <a:t>maternji</a:t>
            </a:r>
            <a:r>
              <a:rPr lang="en-US" sz="1800" dirty="0"/>
              <a:t> </a:t>
            </a:r>
          </a:p>
          <a:p>
            <a:pPr lvl="1"/>
            <a:r>
              <a:rPr lang="en-US" sz="2200" i="1" dirty="0" err="1"/>
              <a:t>Koja</a:t>
            </a:r>
            <a:r>
              <a:rPr lang="en-US" sz="2200" i="1" dirty="0"/>
              <a:t> je </a:t>
            </a:r>
            <a:r>
              <a:rPr lang="en-US" sz="2200" i="1" dirty="0" err="1"/>
              <a:t>razlika</a:t>
            </a:r>
            <a:r>
              <a:rPr lang="en-US" sz="2200" i="1" dirty="0"/>
              <a:t> </a:t>
            </a:r>
            <a:r>
              <a:rPr lang="en-US" sz="2200" i="1" dirty="0" err="1"/>
              <a:t>pojma</a:t>
            </a:r>
            <a:r>
              <a:rPr lang="en-US" sz="2200" i="1" dirty="0"/>
              <a:t> i procedure?</a:t>
            </a:r>
            <a:r>
              <a:rPr lang="en-US" sz="2200" dirty="0"/>
              <a:t> </a:t>
            </a:r>
          </a:p>
          <a:p>
            <a:pPr lvl="2"/>
            <a:r>
              <a:rPr lang="en-US" sz="1800" dirty="0" err="1"/>
              <a:t>npr</a:t>
            </a:r>
            <a:r>
              <a:rPr lang="en-US" sz="1800" dirty="0"/>
              <a:t>. </a:t>
            </a:r>
            <a:r>
              <a:rPr lang="en-US" sz="1800" dirty="0" err="1"/>
              <a:t>znati</a:t>
            </a:r>
            <a:r>
              <a:rPr lang="en-US" sz="1800" dirty="0"/>
              <a:t> </a:t>
            </a:r>
            <a:r>
              <a:rPr lang="en-US" sz="1800" dirty="0" err="1"/>
              <a:t>šta</a:t>
            </a:r>
            <a:r>
              <a:rPr lang="en-US" sz="1800" dirty="0"/>
              <a:t> je </a:t>
            </a:r>
            <a:r>
              <a:rPr lang="en-US" sz="1800" dirty="0" err="1"/>
              <a:t>šah</a:t>
            </a:r>
            <a:r>
              <a:rPr lang="en-US" sz="1800" dirty="0"/>
              <a:t> ne </a:t>
            </a:r>
            <a:r>
              <a:rPr lang="en-US" sz="1800" dirty="0" err="1"/>
              <a:t>znači</a:t>
            </a:r>
            <a:r>
              <a:rPr lang="en-US" sz="1800" dirty="0"/>
              <a:t> </a:t>
            </a:r>
            <a:r>
              <a:rPr lang="en-US" sz="1800" dirty="0" err="1"/>
              <a:t>znati</a:t>
            </a:r>
            <a:r>
              <a:rPr lang="en-US" sz="1800" dirty="0"/>
              <a:t> </a:t>
            </a:r>
            <a:r>
              <a:rPr lang="en-US" sz="1800" dirty="0" err="1"/>
              <a:t>igrati</a:t>
            </a:r>
            <a:r>
              <a:rPr lang="en-US" sz="1800" dirty="0"/>
              <a:t> </a:t>
            </a:r>
            <a:r>
              <a:rPr lang="en-US" sz="1800" dirty="0" err="1"/>
              <a:t>šah</a:t>
            </a:r>
            <a:r>
              <a:rPr lang="en-US" sz="1800" dirty="0"/>
              <a:t>.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Znanje</a:t>
            </a:r>
            <a:r>
              <a:rPr lang="en-US" dirty="0" smtClean="0"/>
              <a:t> o” i “</a:t>
            </a:r>
            <a:r>
              <a:rPr lang="en-US" dirty="0" err="1" smtClean="0"/>
              <a:t>znanje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”</a:t>
            </a:r>
          </a:p>
          <a:p>
            <a:pPr>
              <a:buFont typeface="Times New Roman" pitchFamily="18" charset="0"/>
              <a:buAutoNum type="arabicPeriod" startAt="3"/>
            </a:pPr>
            <a:r>
              <a:rPr lang="en-US" sz="2200" b="1" dirty="0" err="1"/>
              <a:t>Epizodička</a:t>
            </a:r>
            <a:r>
              <a:rPr lang="en-US" sz="2200" dirty="0"/>
              <a:t> – </a:t>
            </a:r>
            <a:r>
              <a:rPr lang="en-US" sz="2200" dirty="0" err="1"/>
              <a:t>znanje</a:t>
            </a:r>
            <a:r>
              <a:rPr lang="en-US" sz="2200" dirty="0"/>
              <a:t> o </a:t>
            </a:r>
            <a:r>
              <a:rPr lang="en-US" sz="2200" dirty="0" err="1"/>
              <a:t>događajim</a:t>
            </a:r>
            <a:r>
              <a:rPr lang="en-US" sz="2200" dirty="0"/>
              <a:t> </a:t>
            </a:r>
            <a:r>
              <a:rPr lang="en-US" sz="2200" dirty="0" err="1"/>
              <a:t>vezanim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u="sng" dirty="0" err="1"/>
              <a:t>lično</a:t>
            </a:r>
            <a:r>
              <a:rPr lang="en-US" sz="2200" u="sng" dirty="0"/>
              <a:t> </a:t>
            </a:r>
            <a:r>
              <a:rPr lang="en-US" sz="2200" u="sng" dirty="0" err="1"/>
              <a:t>iskustvo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324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2771</Words>
  <Application>Microsoft Office PowerPoint</Application>
  <PresentationFormat>On-screen Show (4:3)</PresentationFormat>
  <Paragraphs>536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Učenje i pamćenje povezani procesi </vt:lpstr>
      <vt:lpstr>Pamćenje kao proces – Etkinson i Šifrin</vt:lpstr>
      <vt:lpstr>SENZORNA MEMORIJA</vt:lpstr>
      <vt:lpstr>KRATKOTRAJNA MEMORIJA</vt:lpstr>
      <vt:lpstr>Pamćenje kao proces – Etkinson i Šifrin</vt:lpstr>
      <vt:lpstr>Šta se sve pamti?</vt:lpstr>
      <vt:lpstr>Šta se sve pamti?</vt:lpstr>
      <vt:lpstr>Šta se sve pamti?</vt:lpstr>
      <vt:lpstr>DUGOTRAJNA MEMORIJA</vt:lpstr>
      <vt:lpstr>Šta se sve pamti?  Fenomenološka analiza</vt:lpstr>
      <vt:lpstr>Sistemi/vrste pamćenja</vt:lpstr>
      <vt:lpstr>DUGOTRAJNA MEMORIJA</vt:lpstr>
      <vt:lpstr>Argumenti za postojanje različitih sistema/vrsta dugoročnog pamćenja </vt:lpstr>
      <vt:lpstr>Neurofiziologija pamćenja</vt:lpstr>
      <vt:lpstr>Dubina obrade informacija - demonstracija</vt:lpstr>
      <vt:lpstr>Dubina obrade informacija - demonstracija</vt:lpstr>
      <vt:lpstr>Dubina obrade informacija - demonstracija </vt:lpstr>
      <vt:lpstr>Dubina obrade informacija - primer</vt:lpstr>
      <vt:lpstr>Prisećanje - demonstracija</vt:lpstr>
      <vt:lpstr>Sećanje kao rekonstrukcija - Bartlet</vt:lpstr>
      <vt:lpstr>Prisećanje - demonstracija</vt:lpstr>
      <vt:lpstr>Sećanje kao rekonstrukcija – lažna sećanja</vt:lpstr>
      <vt:lpstr>Autobiografska memorija </vt:lpstr>
      <vt:lpstr>PowerPoint Presentation</vt:lpstr>
      <vt:lpstr>Učenje i pamćenje povezani procesi </vt:lpstr>
      <vt:lpstr>Pamćenje kao proces – Etkinson i Šifrin</vt:lpstr>
      <vt:lpstr>SENZORNA MEMORIJA</vt:lpstr>
      <vt:lpstr>KRATKOTRAJNA MEMORIJA</vt:lpstr>
      <vt:lpstr>Pamćenje kao proces – Etkinson i Šifrin</vt:lpstr>
      <vt:lpstr>DUGOTRAJNA MEMORIJA</vt:lpstr>
      <vt:lpstr>DUGOTRAJNA MEMORIJA</vt:lpstr>
      <vt:lpstr>DUGOTRAJNA MEMORIJA</vt:lpstr>
      <vt:lpstr>Šta se sve pamti?</vt:lpstr>
      <vt:lpstr>Šta se sve pamti?</vt:lpstr>
      <vt:lpstr>Šta se sve pamti?</vt:lpstr>
      <vt:lpstr>Šta se sve pamti?  Fenomenološka analiza</vt:lpstr>
      <vt:lpstr>DUGOTRAJNA MEMORIJA</vt:lpstr>
      <vt:lpstr>Autobiografska memorija </vt:lpstr>
      <vt:lpstr>Dubina obrade informacija - demonstracija</vt:lpstr>
      <vt:lpstr>Dubina obrade informacija - demonstracija</vt:lpstr>
      <vt:lpstr>Dubina obrade informacija - demonstracija </vt:lpstr>
      <vt:lpstr>Dubina obrade informacija - primer</vt:lpstr>
      <vt:lpstr>RAZVOJ PAMĆENJA</vt:lpstr>
      <vt:lpstr>Prividni paradoks: određuju nas događaji  iz ranog detinjstva kojih se  na svesnom planu ne sećamo </vt:lpstr>
      <vt:lpstr>Tri osnovna načina na koje pamtimo  rane događaje</vt:lpstr>
      <vt:lpstr>Načini na koje pamtimo rane događaje</vt:lpstr>
      <vt:lpstr>Kod dece izmedu 3. i 4. godine</vt:lpstr>
      <vt:lpstr>Kod dece izmedu 3. i 4. godine  </vt:lpstr>
      <vt:lpstr>Između 4. i 5. godine </vt:lpstr>
      <vt:lpstr>Izmedu 6. i 7. godine </vt:lpstr>
      <vt:lpstr>PowerPoint Presentation</vt:lpstr>
      <vt:lpstr>PowerPoint Presentation</vt:lpstr>
      <vt:lpstr>Pamćenje na ranom uzrastu</vt:lpstr>
      <vt:lpstr>Pamćenje na ranom uzrastu</vt:lpstr>
      <vt:lpstr>Pamćenje na ranom uzrastu</vt:lpstr>
      <vt:lpstr>Zaboravljanje</vt:lpstr>
      <vt:lpstr>Faktori zaboravljanja</vt:lpstr>
      <vt:lpstr>Teorije o uzrocima zaboravljanja</vt:lpstr>
      <vt:lpstr>Rezime</vt:lpstr>
      <vt:lpstr>PowerPoint Presentation</vt:lpstr>
      <vt:lpstr>PowerPoint Presentation</vt:lpstr>
      <vt:lpstr>https://www.youtube.com/watch?v=PIBIP57uvL4 (simbolicka igra)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petrovic</dc:creator>
  <cp:lastModifiedBy>petrovic</cp:lastModifiedBy>
  <cp:revision>67</cp:revision>
  <dcterms:created xsi:type="dcterms:W3CDTF">2006-08-16T00:00:00Z</dcterms:created>
  <dcterms:modified xsi:type="dcterms:W3CDTF">2018-01-16T08:14:32Z</dcterms:modified>
</cp:coreProperties>
</file>